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60" r:id="rId3"/>
    <p:sldId id="257" r:id="rId4"/>
    <p:sldId id="259" r:id="rId5"/>
    <p:sldId id="261" r:id="rId6"/>
    <p:sldId id="263" r:id="rId7"/>
    <p:sldId id="264" r:id="rId8"/>
    <p:sldId id="265" r:id="rId9"/>
    <p:sldId id="286" r:id="rId10"/>
    <p:sldId id="287" r:id="rId11"/>
    <p:sldId id="288" r:id="rId12"/>
    <p:sldId id="266" r:id="rId13"/>
    <p:sldId id="267" r:id="rId14"/>
    <p:sldId id="282" r:id="rId15"/>
    <p:sldId id="271" r:id="rId16"/>
    <p:sldId id="272" r:id="rId17"/>
    <p:sldId id="273" r:id="rId18"/>
    <p:sldId id="274" r:id="rId19"/>
    <p:sldId id="275" r:id="rId20"/>
    <p:sldId id="285" r:id="rId21"/>
    <p:sldId id="277" r:id="rId22"/>
    <p:sldId id="276" r:id="rId23"/>
    <p:sldId id="283" r:id="rId24"/>
    <p:sldId id="278" r:id="rId25"/>
    <p:sldId id="279" r:id="rId26"/>
    <p:sldId id="280" r:id="rId27"/>
    <p:sldId id="25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CB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607" autoAdjust="0"/>
  </p:normalViewPr>
  <p:slideViewPr>
    <p:cSldViewPr snapToGrid="0">
      <p:cViewPr varScale="1">
        <p:scale>
          <a:sx n="48" d="100"/>
          <a:sy n="48" d="100"/>
        </p:scale>
        <p:origin x="826" y="43"/>
      </p:cViewPr>
      <p:guideLst/>
    </p:cSldViewPr>
  </p:slideViewPr>
  <p:outlineViewPr>
    <p:cViewPr>
      <p:scale>
        <a:sx n="33" d="100"/>
        <a:sy n="33" d="100"/>
      </p:scale>
      <p:origin x="0" y="-7243"/>
    </p:cViewPr>
  </p:outlineViewPr>
  <p:notesTextViewPr>
    <p:cViewPr>
      <p:scale>
        <a:sx n="1" d="1"/>
        <a:sy n="1" d="1"/>
      </p:scale>
      <p:origin x="0" y="0"/>
    </p:cViewPr>
  </p:notesTextViewPr>
  <p:sorterViewPr>
    <p:cViewPr>
      <p:scale>
        <a:sx n="100" d="100"/>
        <a:sy n="100" d="100"/>
      </p:scale>
      <p:origin x="0" y="-60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1C693A-71B0-42C8-8DF5-BC053F5C29A8}" type="datetimeFigureOut">
              <a:rPr lang="en-US" smtClean="0"/>
              <a:t>7/7/2020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35E2E9-6E97-4D9D-ADCA-031D53365718}" type="slidenum">
              <a:rPr lang="en-US" smtClean="0"/>
              <a:t>‹#›</a:t>
            </a:fld>
            <a:endParaRPr lang="en-US"/>
          </a:p>
        </p:txBody>
      </p:sp>
    </p:spTree>
    <p:extLst>
      <p:ext uri="{BB962C8B-B14F-4D97-AF65-F5344CB8AC3E}">
        <p14:creationId xmlns:p14="http://schemas.microsoft.com/office/powerpoint/2010/main" val="3868550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AA63072-45DE-49AF-8859-D2DC7C992AB9}" type="slidenum">
              <a:rPr lang="en-US" altLang="en-US" smtClean="0"/>
              <a:pPr/>
              <a:t>11</a:t>
            </a:fld>
            <a:endParaRPr lang="en-US" alt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sv-SE" altLang="en-US" smtClean="0"/>
          </a:p>
        </p:txBody>
      </p:sp>
    </p:spTree>
    <p:extLst>
      <p:ext uri="{BB962C8B-B14F-4D97-AF65-F5344CB8AC3E}">
        <p14:creationId xmlns:p14="http://schemas.microsoft.com/office/powerpoint/2010/main" val="186391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35E2E9-6E97-4D9D-ADCA-031D53365718}" type="slidenum">
              <a:rPr lang="en-US" smtClean="0"/>
              <a:t>17</a:t>
            </a:fld>
            <a:endParaRPr lang="en-US"/>
          </a:p>
        </p:txBody>
      </p:sp>
    </p:spTree>
    <p:extLst>
      <p:ext uri="{BB962C8B-B14F-4D97-AF65-F5344CB8AC3E}">
        <p14:creationId xmlns:p14="http://schemas.microsoft.com/office/powerpoint/2010/main" val="3693245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35E2E9-6E97-4D9D-ADCA-031D53365718}" type="slidenum">
              <a:rPr lang="en-US" smtClean="0"/>
              <a:t>19</a:t>
            </a:fld>
            <a:endParaRPr lang="en-US"/>
          </a:p>
        </p:txBody>
      </p:sp>
    </p:spTree>
    <p:extLst>
      <p:ext uri="{BB962C8B-B14F-4D97-AF65-F5344CB8AC3E}">
        <p14:creationId xmlns:p14="http://schemas.microsoft.com/office/powerpoint/2010/main" val="3364270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10ECC9-40F0-4B2E-B5E7-9A6071681805}" type="slidenum">
              <a:rPr lang="en-US" altLang="en-US" smtClean="0"/>
              <a:pPr>
                <a:spcBef>
                  <a:spcPct val="0"/>
                </a:spcBef>
              </a:pPr>
              <a:t>21</a:t>
            </a:fld>
            <a:endParaRPr lang="en-US" alt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497605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872154"/>
            <a:ext cx="12192000" cy="2004648"/>
          </a:xfrm>
        </p:spPr>
        <p:txBody>
          <a:bodyPr/>
          <a:lstStyle>
            <a:lvl1pPr algn="ctr">
              <a:defRPr sz="3600" b="0">
                <a:solidFill>
                  <a:srgbClr val="000000"/>
                </a:solidFill>
              </a:defRPr>
            </a:lvl1pPr>
          </a:lstStyle>
          <a:p>
            <a:r>
              <a:rPr lang="en-US" dirty="0" smtClean="0"/>
              <a:t>Click to edit Master title style</a:t>
            </a:r>
            <a:endParaRPr lang="en-US" dirty="0"/>
          </a:p>
        </p:txBody>
      </p:sp>
      <p:sp>
        <p:nvSpPr>
          <p:cNvPr id="3075" name="Rectangle 3"/>
          <p:cNvSpPr>
            <a:spLocks noGrp="1" noChangeArrowheads="1"/>
          </p:cNvSpPr>
          <p:nvPr>
            <p:ph type="subTitle" idx="1"/>
          </p:nvPr>
        </p:nvSpPr>
        <p:spPr>
          <a:xfrm>
            <a:off x="3" y="5005757"/>
            <a:ext cx="12191999" cy="808891"/>
          </a:xfrm>
        </p:spPr>
        <p:txBody>
          <a:bodyPr anchor="ctr"/>
          <a:lstStyle>
            <a:lvl1pPr marL="0" indent="0" algn="ctr">
              <a:buFontTx/>
              <a:buNone/>
              <a:defRPr sz="2000" b="0">
                <a:solidFill>
                  <a:srgbClr val="000000"/>
                </a:solidFill>
              </a:defRPr>
            </a:lvl1pPr>
          </a:lstStyle>
          <a:p>
            <a:r>
              <a:rPr lang="en-US" dirty="0" smtClean="0"/>
              <a:t>Click to edit Master subtitle style</a:t>
            </a:r>
            <a:endParaRPr lang="en-US" dirty="0"/>
          </a:p>
        </p:txBody>
      </p:sp>
      <p:pic>
        <p:nvPicPr>
          <p:cNvPr id="2050" name="Picture 2" descr="SVAC BIAC CIArb NAB logos (alt version 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3175"/>
            <a:ext cx="12188825" cy="2533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18765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6668" y="885742"/>
            <a:ext cx="11142000" cy="888868"/>
          </a:xfrm>
        </p:spPr>
        <p:txBody>
          <a:bodyPr/>
          <a:lstStyle>
            <a:lvl1pPr>
              <a:defRPr sz="2800" b="1">
                <a:solidFill>
                  <a:srgbClr val="000000"/>
                </a:solidFill>
              </a:defRPr>
            </a:lvl1pPr>
          </a:lstStyle>
          <a:p>
            <a:r>
              <a:rPr lang="en-US" dirty="0" smtClean="0"/>
              <a:t>Click to edit Master title style</a:t>
            </a:r>
            <a:endParaRPr lang="en-US" dirty="0"/>
          </a:p>
        </p:txBody>
      </p:sp>
      <p:sp>
        <p:nvSpPr>
          <p:cNvPr id="6" name="Slide Number Placeholder 10"/>
          <p:cNvSpPr>
            <a:spLocks noGrp="1"/>
          </p:cNvSpPr>
          <p:nvPr>
            <p:ph type="sldNum" sz="quarter" idx="4"/>
          </p:nvPr>
        </p:nvSpPr>
        <p:spPr>
          <a:xfrm>
            <a:off x="11352122" y="6451655"/>
            <a:ext cx="593081" cy="365125"/>
          </a:xfrm>
          <a:prstGeom prst="rect">
            <a:avLst/>
          </a:prstGeom>
        </p:spPr>
        <p:txBody>
          <a:bodyPr/>
          <a:lstStyle>
            <a:lvl1pPr marL="0" marR="0" indent="0" algn="l" defTabSz="514350" rtl="0" eaLnBrk="1" fontAlgn="auto" latinLnBrk="0" hangingPunct="1">
              <a:lnSpc>
                <a:spcPct val="100000"/>
              </a:lnSpc>
              <a:spcBef>
                <a:spcPts val="0"/>
              </a:spcBef>
              <a:spcAft>
                <a:spcPts val="0"/>
              </a:spcAft>
              <a:buClrTx/>
              <a:buSzTx/>
              <a:buFontTx/>
              <a:buNone/>
              <a:tabLst/>
              <a:defRPr sz="1100" b="1">
                <a:solidFill>
                  <a:srgbClr val="203C6A"/>
                </a:solidFill>
                <a:latin typeface="Arial" pitchFamily="34" charset="0"/>
                <a:cs typeface="Arial" pitchFamily="34" charset="0"/>
              </a:defRPr>
            </a:lvl1pPr>
          </a:lstStyle>
          <a:p>
            <a:r>
              <a:rPr lang="en-US" dirty="0" smtClean="0"/>
              <a:t>-</a:t>
            </a:r>
            <a:fld id="{9066CA1A-F649-4A90-A78B-26FF351A1AF2}" type="slidenum">
              <a:rPr lang="en-US" smtClean="0"/>
              <a:pPr/>
              <a:t>‹#›</a:t>
            </a:fld>
            <a:r>
              <a:rPr lang="en-US" dirty="0" smtClean="0"/>
              <a:t>-</a:t>
            </a:r>
            <a:endParaRPr lang="en-US" dirty="0"/>
          </a:p>
        </p:txBody>
      </p:sp>
      <p:sp>
        <p:nvSpPr>
          <p:cNvPr id="7" name="Content Placeholder 13"/>
          <p:cNvSpPr>
            <a:spLocks noGrp="1"/>
          </p:cNvSpPr>
          <p:nvPr>
            <p:ph sz="quarter" idx="10"/>
          </p:nvPr>
        </p:nvSpPr>
        <p:spPr>
          <a:xfrm>
            <a:off x="506415" y="1805586"/>
            <a:ext cx="11142248" cy="4615093"/>
          </a:xfrm>
        </p:spPr>
        <p:txBody>
          <a:bodyPr/>
          <a:lstStyle>
            <a:lvl1pPr marL="461963" indent="-461963">
              <a:buFont typeface="Wingdings" panose="05000000000000000000" pitchFamily="2" charset="2"/>
              <a:buChar char="§"/>
              <a:defRPr sz="2400"/>
            </a:lvl1pPr>
            <a:lvl2pPr>
              <a:defRPr sz="2300"/>
            </a:lvl2pPr>
            <a:lvl3pPr>
              <a:defRPr sz="2200"/>
            </a:lvl3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825323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3074" name="Rectangle 2"/>
          <p:cNvSpPr>
            <a:spLocks noGrp="1" noChangeArrowheads="1"/>
          </p:cNvSpPr>
          <p:nvPr>
            <p:ph type="ctrTitle" hasCustomPrompt="1"/>
          </p:nvPr>
        </p:nvSpPr>
        <p:spPr>
          <a:xfrm>
            <a:off x="0" y="2872154"/>
            <a:ext cx="12192000" cy="2004648"/>
          </a:xfrm>
        </p:spPr>
        <p:txBody>
          <a:bodyPr/>
          <a:lstStyle>
            <a:lvl1pPr algn="ctr">
              <a:defRPr sz="3600" b="0">
                <a:solidFill>
                  <a:srgbClr val="000000"/>
                </a:solidFill>
              </a:defRPr>
            </a:lvl1pPr>
          </a:lstStyle>
          <a:p>
            <a:r>
              <a:rPr lang="en-US" dirty="0" smtClean="0"/>
              <a:t>THANK </a:t>
            </a:r>
            <a:r>
              <a:rPr lang="en-US" dirty="0" smtClean="0"/>
              <a:t>YOU</a:t>
            </a:r>
            <a:endParaRPr lang="en-US" dirty="0"/>
          </a:p>
        </p:txBody>
      </p:sp>
      <p:pic>
        <p:nvPicPr>
          <p:cNvPr id="2" name="Picture 2" descr="SVAC BIAC CIArb NAB logos (alt version 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45342" y="0"/>
            <a:ext cx="9542206" cy="2153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799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Effect transition="in" filter="fade">
                                      <p:cBhvr>
                                        <p:cTn id="9" dur="1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535969" y="1761446"/>
            <a:ext cx="11059683" cy="46592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6" name="Rectangle 2"/>
          <p:cNvSpPr>
            <a:spLocks noGrp="1" noChangeArrowheads="1"/>
          </p:cNvSpPr>
          <p:nvPr>
            <p:ph type="title"/>
          </p:nvPr>
        </p:nvSpPr>
        <p:spPr bwMode="auto">
          <a:xfrm>
            <a:off x="523777" y="876112"/>
            <a:ext cx="11071475" cy="8649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7" name="Slide Number Placeholder 10"/>
          <p:cNvSpPr>
            <a:spLocks noGrp="1"/>
          </p:cNvSpPr>
          <p:nvPr>
            <p:ph type="sldNum" sz="quarter" idx="4"/>
          </p:nvPr>
        </p:nvSpPr>
        <p:spPr>
          <a:xfrm>
            <a:off x="173842" y="6492876"/>
            <a:ext cx="699871" cy="365125"/>
          </a:xfrm>
          <a:prstGeom prst="rect">
            <a:avLst/>
          </a:prstGeom>
        </p:spPr>
        <p:txBody>
          <a:bodyPr/>
          <a:lstStyle>
            <a:lvl1pPr marL="0" marR="0" indent="0" algn="l" defTabSz="514350" rtl="0" eaLnBrk="1" fontAlgn="auto" latinLnBrk="0" hangingPunct="1">
              <a:lnSpc>
                <a:spcPct val="100000"/>
              </a:lnSpc>
              <a:spcBef>
                <a:spcPts val="0"/>
              </a:spcBef>
              <a:spcAft>
                <a:spcPts val="0"/>
              </a:spcAft>
              <a:buClrTx/>
              <a:buSzTx/>
              <a:buFontTx/>
              <a:buNone/>
              <a:tabLst/>
              <a:defRPr sz="1000">
                <a:solidFill>
                  <a:srgbClr val="203C6A"/>
                </a:solidFill>
                <a:latin typeface="Arial" pitchFamily="34" charset="0"/>
                <a:cs typeface="Arial" pitchFamily="34" charset="0"/>
              </a:defRPr>
            </a:lvl1pPr>
          </a:lstStyle>
          <a:p>
            <a:fld id="{9066CA1A-F649-4A90-A78B-26FF351A1AF2}" type="slidenum">
              <a:rPr lang="en-US" smtClean="0"/>
              <a:t>‹#›</a:t>
            </a:fld>
            <a:endParaRPr lang="en-US"/>
          </a:p>
        </p:txBody>
      </p:sp>
      <p:pic>
        <p:nvPicPr>
          <p:cNvPr id="3074" name="Picture 2" descr="SVAC BIAC CIArb NAB logos (alt version 2).jp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660194" y="1"/>
            <a:ext cx="2531806" cy="1032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5134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hdr="0" ftr="0" dt="0"/>
  <p:txStyles>
    <p:titleStyle>
      <a:lvl1pPr marL="0" indent="0" algn="l" rtl="0" eaLnBrk="1" fontAlgn="base" hangingPunct="1">
        <a:spcBef>
          <a:spcPct val="0"/>
        </a:spcBef>
        <a:spcAft>
          <a:spcPct val="0"/>
        </a:spcAft>
        <a:defRPr sz="3200">
          <a:solidFill>
            <a:srgbClr val="000000"/>
          </a:solidFill>
          <a:latin typeface="Arial" pitchFamily="34" charset="0"/>
          <a:ea typeface="+mj-ea"/>
          <a:cs typeface="Arial" pitchFamily="34" charset="0"/>
        </a:defRPr>
      </a:lvl1pPr>
      <a:lvl2pPr indent="128588" algn="l" rtl="0" eaLnBrk="1" fontAlgn="base" hangingPunct="1">
        <a:spcBef>
          <a:spcPct val="0"/>
        </a:spcBef>
        <a:spcAft>
          <a:spcPct val="0"/>
        </a:spcAft>
        <a:defRPr sz="2025">
          <a:solidFill>
            <a:srgbClr val="1B325F"/>
          </a:solidFill>
          <a:latin typeface="Adobe Heiti Std R" pitchFamily="34" charset="-128"/>
        </a:defRPr>
      </a:lvl2pPr>
      <a:lvl3pPr indent="128588" algn="l" rtl="0" eaLnBrk="1" fontAlgn="base" hangingPunct="1">
        <a:spcBef>
          <a:spcPct val="0"/>
        </a:spcBef>
        <a:spcAft>
          <a:spcPct val="0"/>
        </a:spcAft>
        <a:defRPr sz="2025">
          <a:solidFill>
            <a:srgbClr val="1B325F"/>
          </a:solidFill>
          <a:latin typeface="Adobe Heiti Std R" pitchFamily="34" charset="-128"/>
        </a:defRPr>
      </a:lvl3pPr>
      <a:lvl4pPr indent="128588" algn="l" rtl="0" eaLnBrk="1" fontAlgn="base" hangingPunct="1">
        <a:spcBef>
          <a:spcPct val="0"/>
        </a:spcBef>
        <a:spcAft>
          <a:spcPct val="0"/>
        </a:spcAft>
        <a:defRPr sz="2025">
          <a:solidFill>
            <a:srgbClr val="1B325F"/>
          </a:solidFill>
          <a:latin typeface="Adobe Heiti Std R" pitchFamily="34" charset="-128"/>
        </a:defRPr>
      </a:lvl4pPr>
      <a:lvl5pPr indent="128588" algn="l" rtl="0" eaLnBrk="1" fontAlgn="base" hangingPunct="1">
        <a:spcBef>
          <a:spcPct val="0"/>
        </a:spcBef>
        <a:spcAft>
          <a:spcPct val="0"/>
        </a:spcAft>
        <a:defRPr sz="2025">
          <a:solidFill>
            <a:srgbClr val="1B325F"/>
          </a:solidFill>
          <a:latin typeface="Adobe Heiti Std R" pitchFamily="34" charset="-128"/>
        </a:defRPr>
      </a:lvl5pPr>
      <a:lvl6pPr marL="257175" indent="128588" algn="l" rtl="0" eaLnBrk="1" fontAlgn="base" hangingPunct="1">
        <a:spcBef>
          <a:spcPct val="0"/>
        </a:spcBef>
        <a:spcAft>
          <a:spcPct val="0"/>
        </a:spcAft>
        <a:defRPr sz="2025">
          <a:solidFill>
            <a:srgbClr val="1B325F"/>
          </a:solidFill>
          <a:latin typeface="Adobe Heiti Std R" pitchFamily="34" charset="-128"/>
        </a:defRPr>
      </a:lvl6pPr>
      <a:lvl7pPr marL="514350" indent="128588" algn="l" rtl="0" eaLnBrk="1" fontAlgn="base" hangingPunct="1">
        <a:spcBef>
          <a:spcPct val="0"/>
        </a:spcBef>
        <a:spcAft>
          <a:spcPct val="0"/>
        </a:spcAft>
        <a:defRPr sz="2025">
          <a:solidFill>
            <a:srgbClr val="1B325F"/>
          </a:solidFill>
          <a:latin typeface="Adobe Heiti Std R" pitchFamily="34" charset="-128"/>
        </a:defRPr>
      </a:lvl7pPr>
      <a:lvl8pPr marL="771525" indent="128588" algn="l" rtl="0" eaLnBrk="1" fontAlgn="base" hangingPunct="1">
        <a:spcBef>
          <a:spcPct val="0"/>
        </a:spcBef>
        <a:spcAft>
          <a:spcPct val="0"/>
        </a:spcAft>
        <a:defRPr sz="2025">
          <a:solidFill>
            <a:srgbClr val="1B325F"/>
          </a:solidFill>
          <a:latin typeface="Adobe Heiti Std R" pitchFamily="34" charset="-128"/>
        </a:defRPr>
      </a:lvl8pPr>
      <a:lvl9pPr marL="1028700" indent="128588" algn="l" rtl="0" eaLnBrk="1" fontAlgn="base" hangingPunct="1">
        <a:spcBef>
          <a:spcPct val="0"/>
        </a:spcBef>
        <a:spcAft>
          <a:spcPct val="0"/>
        </a:spcAft>
        <a:defRPr sz="2025">
          <a:solidFill>
            <a:srgbClr val="1B325F"/>
          </a:solidFill>
          <a:latin typeface="Adobe Heiti Std R" pitchFamily="34" charset="-128"/>
        </a:defRPr>
      </a:lvl9pPr>
    </p:titleStyle>
    <p:bodyStyle>
      <a:lvl1pPr marL="461963" indent="-461963" algn="l" rtl="0" eaLnBrk="1" fontAlgn="base" hangingPunct="1">
        <a:spcBef>
          <a:spcPct val="20000"/>
        </a:spcBef>
        <a:spcAft>
          <a:spcPct val="0"/>
        </a:spcAft>
        <a:buFont typeface="Arial" pitchFamily="34" charset="0"/>
        <a:buChar char="•"/>
        <a:defRPr sz="3000">
          <a:solidFill>
            <a:srgbClr val="000000"/>
          </a:solidFill>
          <a:latin typeface="Arial" pitchFamily="34" charset="0"/>
          <a:ea typeface="+mn-ea"/>
          <a:cs typeface="Arial" pitchFamily="34" charset="0"/>
        </a:defRPr>
      </a:lvl1pPr>
      <a:lvl2pPr marL="914400" indent="-400050" algn="l" rtl="0" eaLnBrk="1" fontAlgn="base" hangingPunct="1">
        <a:spcBef>
          <a:spcPct val="20000"/>
        </a:spcBef>
        <a:spcAft>
          <a:spcPct val="0"/>
        </a:spcAft>
        <a:buChar char="–"/>
        <a:defRPr sz="2600">
          <a:solidFill>
            <a:srgbClr val="000000"/>
          </a:solidFill>
          <a:latin typeface="Arial" pitchFamily="34" charset="0"/>
          <a:cs typeface="Arial" pitchFamily="34" charset="0"/>
        </a:defRPr>
      </a:lvl2pPr>
      <a:lvl3pPr marL="1376363" indent="-407988" algn="l" rtl="0" eaLnBrk="1" fontAlgn="base" hangingPunct="1">
        <a:spcBef>
          <a:spcPct val="20000"/>
        </a:spcBef>
        <a:spcAft>
          <a:spcPct val="0"/>
        </a:spcAft>
        <a:buFont typeface="Wingdings" pitchFamily="2" charset="2"/>
        <a:buChar char="Ø"/>
        <a:defRPr sz="2400">
          <a:solidFill>
            <a:srgbClr val="000000"/>
          </a:solidFill>
          <a:latin typeface="Arial" pitchFamily="34" charset="0"/>
          <a:cs typeface="Arial" pitchFamily="34" charset="0"/>
        </a:defRPr>
      </a:lvl3pPr>
      <a:lvl4pPr marL="1828800" indent="-400050" algn="l" rtl="0" eaLnBrk="1" fontAlgn="base" hangingPunct="1">
        <a:spcBef>
          <a:spcPct val="20000"/>
        </a:spcBef>
        <a:spcAft>
          <a:spcPct val="0"/>
        </a:spcAft>
        <a:buFont typeface="Wingdings" pitchFamily="2" charset="2"/>
        <a:buChar char="§"/>
        <a:defRPr sz="2000">
          <a:solidFill>
            <a:srgbClr val="000000"/>
          </a:solidFill>
          <a:latin typeface="Arial" pitchFamily="34" charset="0"/>
          <a:cs typeface="Arial" pitchFamily="34" charset="0"/>
        </a:defRPr>
      </a:lvl4pPr>
      <a:lvl5pPr marL="2290763" indent="-407988" algn="l" rtl="0" eaLnBrk="1" fontAlgn="base" hangingPunct="1">
        <a:spcBef>
          <a:spcPct val="20000"/>
        </a:spcBef>
        <a:spcAft>
          <a:spcPct val="0"/>
        </a:spcAft>
        <a:buChar char="»"/>
        <a:defRPr sz="1800">
          <a:solidFill>
            <a:srgbClr val="000000"/>
          </a:solidFill>
          <a:latin typeface="Arial" pitchFamily="34" charset="0"/>
          <a:cs typeface="Arial" pitchFamily="34" charset="0"/>
        </a:defRPr>
      </a:lvl5pPr>
      <a:lvl6pPr marL="1414463" indent="-128588" algn="l" rtl="0" eaLnBrk="1" fontAlgn="base" hangingPunct="1">
        <a:spcBef>
          <a:spcPct val="20000"/>
        </a:spcBef>
        <a:spcAft>
          <a:spcPct val="0"/>
        </a:spcAft>
        <a:buChar char="»"/>
        <a:defRPr sz="1125">
          <a:solidFill>
            <a:srgbClr val="1B325F"/>
          </a:solidFill>
          <a:latin typeface="+mn-lt"/>
        </a:defRPr>
      </a:lvl6pPr>
      <a:lvl7pPr marL="1671638" indent="-128588" algn="l" rtl="0" eaLnBrk="1" fontAlgn="base" hangingPunct="1">
        <a:spcBef>
          <a:spcPct val="20000"/>
        </a:spcBef>
        <a:spcAft>
          <a:spcPct val="0"/>
        </a:spcAft>
        <a:buChar char="»"/>
        <a:defRPr sz="1125">
          <a:solidFill>
            <a:srgbClr val="1B325F"/>
          </a:solidFill>
          <a:latin typeface="+mn-lt"/>
        </a:defRPr>
      </a:lvl7pPr>
      <a:lvl8pPr marL="1928813" indent="-128588" algn="l" rtl="0" eaLnBrk="1" fontAlgn="base" hangingPunct="1">
        <a:spcBef>
          <a:spcPct val="20000"/>
        </a:spcBef>
        <a:spcAft>
          <a:spcPct val="0"/>
        </a:spcAft>
        <a:buChar char="»"/>
        <a:defRPr sz="1125">
          <a:solidFill>
            <a:srgbClr val="1B325F"/>
          </a:solidFill>
          <a:latin typeface="+mn-lt"/>
        </a:defRPr>
      </a:lvl8pPr>
      <a:lvl9pPr marL="2185988" indent="-128588" algn="l" rtl="0" eaLnBrk="1" fontAlgn="base" hangingPunct="1">
        <a:spcBef>
          <a:spcPct val="20000"/>
        </a:spcBef>
        <a:spcAft>
          <a:spcPct val="0"/>
        </a:spcAft>
        <a:buChar char="»"/>
        <a:defRPr sz="1125">
          <a:solidFill>
            <a:srgbClr val="1B325F"/>
          </a:solidFill>
          <a:latin typeface="+mn-lt"/>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ciarbnab.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Exercising Opportunities for Control in </a:t>
            </a:r>
            <a:r>
              <a:rPr lang="en-US" b="1" dirty="0" smtClean="0"/>
              <a:t/>
            </a:r>
            <a:br>
              <a:rPr lang="en-US" b="1" dirty="0" smtClean="0"/>
            </a:br>
            <a:r>
              <a:rPr lang="en-US" b="1" dirty="0" smtClean="0"/>
              <a:t>International Arbitration</a:t>
            </a:r>
            <a:r>
              <a:rPr lang="en-US" b="1" dirty="0"/>
              <a:t/>
            </a:r>
            <a:br>
              <a:rPr lang="en-US" b="1" dirty="0"/>
            </a:br>
            <a:endParaRPr lang="en-US" b="1" dirty="0"/>
          </a:p>
        </p:txBody>
      </p:sp>
      <p:sp>
        <p:nvSpPr>
          <p:cNvPr id="3" name="Subtitle 2"/>
          <p:cNvSpPr>
            <a:spLocks noGrp="1"/>
          </p:cNvSpPr>
          <p:nvPr>
            <p:ph type="subTitle" idx="1"/>
          </p:nvPr>
        </p:nvSpPr>
        <p:spPr>
          <a:xfrm>
            <a:off x="1" y="5069925"/>
            <a:ext cx="12191999" cy="808891"/>
          </a:xfrm>
        </p:spPr>
        <p:txBody>
          <a:bodyPr/>
          <a:lstStyle/>
          <a:p>
            <a:r>
              <a:rPr lang="en-US" dirty="0" smtClean="0"/>
              <a:t>Professor Christopher Gibson</a:t>
            </a:r>
          </a:p>
          <a:p>
            <a:r>
              <a:rPr lang="en-US" dirty="0" smtClean="0"/>
              <a:t>July 8, 2020</a:t>
            </a:r>
            <a:endParaRPr lang="en-US" dirty="0"/>
          </a:p>
        </p:txBody>
      </p:sp>
    </p:spTree>
    <p:extLst>
      <p:ext uri="{BB962C8B-B14F-4D97-AF65-F5344CB8AC3E}">
        <p14:creationId xmlns:p14="http://schemas.microsoft.com/office/powerpoint/2010/main" val="12149586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289" y="397859"/>
            <a:ext cx="8829837" cy="888868"/>
          </a:xfrm>
        </p:spPr>
        <p:txBody>
          <a:bodyPr/>
          <a:lstStyle/>
          <a:p>
            <a:r>
              <a:rPr lang="en-US" altLang="en-US" b="0" dirty="0"/>
              <a:t> </a:t>
            </a:r>
            <a:r>
              <a:rPr lang="en-US" altLang="en-US" dirty="0" smtClean="0">
                <a:solidFill>
                  <a:schemeClr val="tx1"/>
                </a:solidFill>
              </a:rPr>
              <a:t>Federal F</a:t>
            </a:r>
            <a:r>
              <a:rPr lang="en-US" altLang="en-US" dirty="0" smtClean="0">
                <a:solidFill>
                  <a:srgbClr val="002060"/>
                </a:solidFill>
              </a:rPr>
              <a:t>irst </a:t>
            </a:r>
            <a:r>
              <a:rPr lang="en-US" altLang="en-US" dirty="0">
                <a:solidFill>
                  <a:srgbClr val="002060"/>
                </a:solidFill>
              </a:rPr>
              <a:t>Circuit </a:t>
            </a:r>
            <a:r>
              <a:rPr lang="en-US" altLang="en-US" sz="2300" dirty="0">
                <a:solidFill>
                  <a:srgbClr val="002060"/>
                </a:solidFill>
              </a:rPr>
              <a:t>(</a:t>
            </a:r>
            <a:r>
              <a:rPr lang="en-US" altLang="en-US" sz="2300" dirty="0" smtClean="0">
                <a:solidFill>
                  <a:srgbClr val="002060"/>
                </a:solidFill>
              </a:rPr>
              <a:t>Boston, Northeast, Puerto Rico)</a:t>
            </a:r>
            <a:endParaRPr lang="en-US" sz="2300" dirty="0"/>
          </a:p>
        </p:txBody>
      </p:sp>
      <p:sp>
        <p:nvSpPr>
          <p:cNvPr id="3" name="Content Placeholder 2"/>
          <p:cNvSpPr>
            <a:spLocks noGrp="1"/>
          </p:cNvSpPr>
          <p:nvPr>
            <p:ph sz="quarter" idx="10"/>
          </p:nvPr>
        </p:nvSpPr>
        <p:spPr>
          <a:xfrm>
            <a:off x="506415" y="1805586"/>
            <a:ext cx="10845707" cy="4615093"/>
          </a:xfrm>
        </p:spPr>
        <p:txBody>
          <a:bodyPr/>
          <a:lstStyle/>
          <a:p>
            <a:pPr marL="465138" indent="-334963">
              <a:defRPr/>
            </a:pPr>
            <a:r>
              <a:rPr lang="en-US" altLang="en-US" dirty="0" smtClean="0"/>
              <a:t>“</a:t>
            </a:r>
            <a:r>
              <a:rPr lang="en-US" altLang="en-US" b="1" dirty="0" smtClean="0"/>
              <a:t>national </a:t>
            </a:r>
            <a:r>
              <a:rPr lang="en-US" altLang="en-US" b="1" dirty="0"/>
              <a:t>policy favoring arbitration has extra force when international arbitration is at issue</a:t>
            </a:r>
            <a:r>
              <a:rPr lang="en-US" altLang="en-US" dirty="0"/>
              <a:t>.”</a:t>
            </a:r>
          </a:p>
          <a:p>
            <a:pPr marL="465138" indent="-334963">
              <a:defRPr/>
            </a:pPr>
            <a:endParaRPr lang="en-US" altLang="en-US" sz="2800" dirty="0"/>
          </a:p>
          <a:p>
            <a:pPr marL="465138" indent="-334963">
              <a:defRPr/>
            </a:pPr>
            <a:endParaRPr lang="en-US" altLang="en-US" dirty="0" smtClean="0"/>
          </a:p>
          <a:p>
            <a:pPr marL="465138" indent="-334963">
              <a:defRPr/>
            </a:pPr>
            <a:endParaRPr lang="en-US" altLang="en-US" dirty="0"/>
          </a:p>
          <a:p>
            <a:pPr marL="465138" indent="-334963">
              <a:defRPr/>
            </a:pPr>
            <a:r>
              <a:rPr lang="en-US" altLang="en-US" dirty="0"/>
              <a:t>“In keeping with this policy [in favor of arbitration], and in honoring the forum that has been contractually chosen by the parties to resolve their disputes, </a:t>
            </a:r>
            <a:r>
              <a:rPr lang="en-US" altLang="en-US" b="1" dirty="0"/>
              <a:t>review of arbitration decisions by the courts is extremely narrow and exceedingly deferential</a:t>
            </a:r>
            <a:r>
              <a:rPr lang="en-US" altLang="en-US" dirty="0"/>
              <a:t>.”</a:t>
            </a:r>
            <a:r>
              <a:rPr lang="en-US" altLang="en-US" sz="2800" dirty="0"/>
              <a:t> </a:t>
            </a:r>
          </a:p>
          <a:p>
            <a:pPr marL="465138" indent="-334963">
              <a:defRPr/>
            </a:pPr>
            <a:endParaRPr lang="en-US" altLang="en-US" sz="2800" dirty="0"/>
          </a:p>
          <a:p>
            <a:pPr marL="465138" indent="-334963">
              <a:defRPr/>
            </a:pPr>
            <a:endParaRPr lang="en-US" altLang="en-US" sz="2800" dirty="0"/>
          </a:p>
          <a:p>
            <a:pPr marL="465138" indent="-334963">
              <a:defRPr/>
            </a:pPr>
            <a:endParaRPr lang="en-US" altLang="en-US" sz="2800" dirty="0"/>
          </a:p>
          <a:p>
            <a:endParaRPr lang="en-US" dirty="0"/>
          </a:p>
        </p:txBody>
      </p:sp>
      <p:sp>
        <p:nvSpPr>
          <p:cNvPr id="6" name="Rectangle 2"/>
          <p:cNvSpPr txBox="1">
            <a:spLocks noChangeArrowheads="1"/>
          </p:cNvSpPr>
          <p:nvPr/>
        </p:nvSpPr>
        <p:spPr bwMode="auto">
          <a:xfrm>
            <a:off x="5261293" y="2414270"/>
            <a:ext cx="5626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339850" indent="-315913">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1681163" indent="-339725">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1383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5955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0527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5099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r" eaLnBrk="1" hangingPunct="1">
              <a:spcBef>
                <a:spcPct val="0"/>
              </a:spcBef>
              <a:buClrTx/>
              <a:buSzTx/>
              <a:buFontTx/>
              <a:buNone/>
            </a:pPr>
            <a:r>
              <a:rPr lang="en-US" altLang="en-US" sz="2000" b="1" i="1" dirty="0">
                <a:solidFill>
                  <a:srgbClr val="002060"/>
                </a:solidFill>
              </a:rPr>
              <a:t>Sourcing Unlimited v. </a:t>
            </a:r>
            <a:r>
              <a:rPr lang="en-US" altLang="en-US" sz="2000" b="1" i="1" dirty="0" err="1">
                <a:solidFill>
                  <a:srgbClr val="002060"/>
                </a:solidFill>
              </a:rPr>
              <a:t>Asimco</a:t>
            </a:r>
            <a:r>
              <a:rPr lang="en-US" altLang="en-US" sz="2000" b="1" i="1" dirty="0">
                <a:solidFill>
                  <a:srgbClr val="002060"/>
                </a:solidFill>
              </a:rPr>
              <a:t> Int'l</a:t>
            </a:r>
          </a:p>
          <a:p>
            <a:pPr algn="r" eaLnBrk="1" hangingPunct="1">
              <a:spcBef>
                <a:spcPct val="0"/>
              </a:spcBef>
              <a:buClrTx/>
              <a:buSzTx/>
              <a:buFontTx/>
              <a:buNone/>
            </a:pPr>
            <a:r>
              <a:rPr lang="en-US" altLang="en-US" sz="2000" b="1" i="1" dirty="0">
                <a:solidFill>
                  <a:srgbClr val="002060"/>
                </a:solidFill>
              </a:rPr>
              <a:t>526 F.3d 38 (1st Cir. 2008)</a:t>
            </a:r>
            <a:endParaRPr lang="en-US" altLang="en-US" sz="2000" b="1" dirty="0">
              <a:solidFill>
                <a:srgbClr val="002060"/>
              </a:solidFill>
            </a:endParaRPr>
          </a:p>
        </p:txBody>
      </p:sp>
      <p:sp>
        <p:nvSpPr>
          <p:cNvPr id="7" name="Rectangle 2"/>
          <p:cNvSpPr txBox="1">
            <a:spLocks noChangeArrowheads="1"/>
          </p:cNvSpPr>
          <p:nvPr/>
        </p:nvSpPr>
        <p:spPr bwMode="auto">
          <a:xfrm>
            <a:off x="5714909" y="5719989"/>
            <a:ext cx="5637213"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339850" indent="-315913">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1681163" indent="-339725">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1383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5955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0527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5099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r" eaLnBrk="1" hangingPunct="1">
              <a:spcBef>
                <a:spcPct val="0"/>
              </a:spcBef>
              <a:buClrTx/>
              <a:buSzTx/>
              <a:buFontTx/>
              <a:buNone/>
            </a:pPr>
            <a:r>
              <a:rPr lang="en-US" altLang="en-US" sz="2000" b="1" i="1" dirty="0">
                <a:solidFill>
                  <a:srgbClr val="002060"/>
                </a:solidFill>
              </a:rPr>
              <a:t>First State Ins. v. Banco de </a:t>
            </a:r>
            <a:r>
              <a:rPr lang="en-US" altLang="en-US" sz="2000" b="1" i="1" dirty="0" err="1">
                <a:solidFill>
                  <a:srgbClr val="002060"/>
                </a:solidFill>
              </a:rPr>
              <a:t>Seguros</a:t>
            </a:r>
            <a:r>
              <a:rPr lang="en-US" altLang="en-US" sz="2000" b="1" i="1" dirty="0">
                <a:solidFill>
                  <a:srgbClr val="002060"/>
                </a:solidFill>
              </a:rPr>
              <a:t> Del Estado 254 F.3d 354 (1st Cir. 2001</a:t>
            </a:r>
            <a:r>
              <a:rPr lang="en-US" altLang="en-US" sz="2000" b="1" dirty="0">
                <a:solidFill>
                  <a:srgbClr val="002060"/>
                </a:solidFill>
              </a:rPr>
              <a:t>)</a:t>
            </a:r>
            <a:br>
              <a:rPr lang="en-US" altLang="en-US" sz="2000" b="1" dirty="0">
                <a:solidFill>
                  <a:srgbClr val="002060"/>
                </a:solidFill>
              </a:rPr>
            </a:br>
            <a:endParaRPr lang="en-US" altLang="en-US" sz="2000" b="1" dirty="0">
              <a:solidFill>
                <a:srgbClr val="002060"/>
              </a:solidFill>
            </a:endParaRPr>
          </a:p>
        </p:txBody>
      </p:sp>
      <p:sp>
        <p:nvSpPr>
          <p:cNvPr id="8" name="Slide Number Placeholder 7"/>
          <p:cNvSpPr>
            <a:spLocks noGrp="1"/>
          </p:cNvSpPr>
          <p:nvPr>
            <p:ph type="sldNum" sz="quarter" idx="4"/>
          </p:nvPr>
        </p:nvSpPr>
        <p:spPr/>
        <p:txBody>
          <a:bodyPr/>
          <a:lstStyle/>
          <a:p>
            <a:r>
              <a:rPr lang="en-US" dirty="0" smtClean="0"/>
              <a:t>-</a:t>
            </a:r>
            <a:fld id="{9066CA1A-F649-4A90-A78B-26FF351A1AF2}" type="slidenum">
              <a:rPr lang="en-US" smtClean="0"/>
              <a:t>10</a:t>
            </a:fld>
            <a:r>
              <a:rPr lang="en-US" dirty="0" smtClean="0"/>
              <a:t>-</a:t>
            </a:r>
            <a:endParaRPr lang="en-US" dirty="0"/>
          </a:p>
        </p:txBody>
      </p:sp>
    </p:spTree>
    <p:extLst>
      <p:ext uri="{BB962C8B-B14F-4D97-AF65-F5344CB8AC3E}">
        <p14:creationId xmlns:p14="http://schemas.microsoft.com/office/powerpoint/2010/main" val="34402184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4051" name="Rectangle 3"/>
          <p:cNvSpPr>
            <a:spLocks noGrp="1" noChangeArrowheads="1"/>
          </p:cNvSpPr>
          <p:nvPr>
            <p:ph type="body" idx="4294967295"/>
          </p:nvPr>
        </p:nvSpPr>
        <p:spPr>
          <a:xfrm>
            <a:off x="0" y="36513"/>
            <a:ext cx="10377488" cy="6394450"/>
          </a:xfrm>
        </p:spPr>
        <p:txBody>
          <a:bodyPr/>
          <a:lstStyle/>
          <a:p>
            <a:pPr marL="990600" lvl="1" indent="-533400">
              <a:defRPr/>
            </a:pPr>
            <a:endParaRPr lang="en-US" altLang="en-US" sz="300" dirty="0"/>
          </a:p>
          <a:p>
            <a:pPr marL="130175" indent="0">
              <a:buNone/>
              <a:defRPr/>
            </a:pPr>
            <a:r>
              <a:rPr lang="en-US" altLang="en-US" sz="2400" dirty="0"/>
              <a:t>  </a:t>
            </a:r>
            <a:r>
              <a:rPr lang="en-US" altLang="en-US" dirty="0">
                <a:solidFill>
                  <a:srgbClr val="002060"/>
                </a:solidFill>
              </a:rPr>
              <a:t>A</a:t>
            </a:r>
            <a:r>
              <a:rPr lang="en-US" altLang="en-US" dirty="0" smtClean="0">
                <a:solidFill>
                  <a:srgbClr val="002060"/>
                </a:solidFill>
              </a:rPr>
              <a:t>rbitration and the Courts</a:t>
            </a:r>
          </a:p>
          <a:p>
            <a:pPr marL="465138" indent="-334963">
              <a:defRPr/>
            </a:pPr>
            <a:endParaRPr lang="en-US" altLang="en-US" sz="1050" dirty="0"/>
          </a:p>
          <a:p>
            <a:pPr marL="457200" lvl="1" indent="0">
              <a:buNone/>
              <a:defRPr/>
            </a:pPr>
            <a:r>
              <a:rPr lang="en-US" altLang="en-US" sz="2200" dirty="0"/>
              <a:t>“Ideally, the handling of arbitral disputes should </a:t>
            </a:r>
            <a:r>
              <a:rPr lang="en-US" altLang="en-US" sz="2200" b="1" i="1" dirty="0"/>
              <a:t>resemble a relay race</a:t>
            </a:r>
            <a:r>
              <a:rPr lang="en-US" altLang="en-US" sz="2200" i="1" dirty="0"/>
              <a:t>.</a:t>
            </a:r>
          </a:p>
          <a:p>
            <a:pPr marL="457200" lvl="1" indent="0">
              <a:buNone/>
              <a:defRPr/>
            </a:pPr>
            <a:endParaRPr lang="en-US" altLang="en-US" sz="500" dirty="0"/>
          </a:p>
          <a:p>
            <a:pPr marL="457200" lvl="1" indent="0">
              <a:buNone/>
              <a:defRPr/>
            </a:pPr>
            <a:r>
              <a:rPr lang="en-US" altLang="en-US" sz="2200" dirty="0"/>
              <a:t>In the initial stages, before the arbitrators are seized of the dispute, the </a:t>
            </a:r>
            <a:r>
              <a:rPr lang="en-US" altLang="en-US" sz="2200" b="1" i="1" dirty="0"/>
              <a:t>baton is in the grasp of the court</a:t>
            </a:r>
            <a:r>
              <a:rPr lang="en-US" altLang="en-US" sz="2200" b="1" dirty="0"/>
              <a:t>; </a:t>
            </a:r>
            <a:r>
              <a:rPr lang="en-US" altLang="en-US" sz="2200" dirty="0"/>
              <a:t>for at that stage there is no other organisation which could take steps to prevent the arbitration agreement from being ineffectual.</a:t>
            </a:r>
          </a:p>
          <a:p>
            <a:pPr marL="457200" lvl="1" indent="0">
              <a:buNone/>
              <a:defRPr/>
            </a:pPr>
            <a:endParaRPr lang="en-US" altLang="en-US" sz="800" dirty="0"/>
          </a:p>
          <a:p>
            <a:pPr marL="457200" lvl="1" indent="0">
              <a:buNone/>
              <a:defRPr/>
            </a:pPr>
            <a:r>
              <a:rPr lang="en-US" altLang="en-US" sz="2200" b="1" i="1" dirty="0"/>
              <a:t>When the arbitrators take charge they take over the baton and retain it until they have made an award</a:t>
            </a:r>
            <a:r>
              <a:rPr lang="en-US" altLang="en-US" sz="2200" dirty="0"/>
              <a:t>. </a:t>
            </a:r>
          </a:p>
          <a:p>
            <a:pPr marL="457200" lvl="1" indent="0">
              <a:buNone/>
              <a:defRPr/>
            </a:pPr>
            <a:endParaRPr lang="en-US" altLang="en-US" sz="500" dirty="0"/>
          </a:p>
          <a:p>
            <a:pPr marL="457200" lvl="1" indent="0">
              <a:buNone/>
              <a:defRPr/>
            </a:pPr>
            <a:r>
              <a:rPr lang="en-US" altLang="en-US" sz="2200" dirty="0"/>
              <a:t>At this point, having no longer a function to fulfil, </a:t>
            </a:r>
            <a:r>
              <a:rPr lang="en-US" altLang="en-US" sz="2200" b="1" i="1" dirty="0"/>
              <a:t>the arbitrators hand back the baton so that the court can, in case of need, lend its coercive powers to the enforcement of the award</a:t>
            </a:r>
            <a:r>
              <a:rPr lang="en-US" altLang="en-US" sz="2200" dirty="0"/>
              <a:t>.”</a:t>
            </a:r>
          </a:p>
          <a:p>
            <a:pPr marL="465138" indent="-334963">
              <a:defRPr/>
            </a:pPr>
            <a:endParaRPr lang="en-US" altLang="en-US" sz="2400" dirty="0"/>
          </a:p>
          <a:p>
            <a:pPr marL="465138" indent="-334963">
              <a:defRPr/>
            </a:pPr>
            <a:endParaRPr lang="en-US" altLang="en-US" sz="2400" dirty="0"/>
          </a:p>
          <a:p>
            <a:pPr marL="465138" indent="-334963">
              <a:defRPr/>
            </a:pPr>
            <a:endParaRPr lang="en-US" altLang="en-US" sz="2000" dirty="0"/>
          </a:p>
          <a:p>
            <a:pPr marL="465138" indent="-334963">
              <a:defRPr/>
            </a:pPr>
            <a:endParaRPr lang="en-US" altLang="en-US" sz="2400" dirty="0"/>
          </a:p>
          <a:p>
            <a:pPr marL="465138" indent="-334963">
              <a:defRPr/>
            </a:pPr>
            <a:endParaRPr lang="en-US" altLang="en-US" sz="2400" dirty="0"/>
          </a:p>
          <a:p>
            <a:pPr marL="465138" indent="-334963">
              <a:defRPr/>
            </a:pPr>
            <a:endParaRPr lang="en-US" altLang="en-US" sz="2400" dirty="0"/>
          </a:p>
          <a:p>
            <a:pPr marL="663575" indent="-533400">
              <a:defRPr/>
            </a:pPr>
            <a:endParaRPr lang="en-US" altLang="en-US" sz="2400" dirty="0"/>
          </a:p>
          <a:p>
            <a:pPr marL="663575" indent="-533400">
              <a:defRPr/>
            </a:pPr>
            <a:endParaRPr lang="en-US" altLang="en-US" sz="2800" dirty="0"/>
          </a:p>
          <a:p>
            <a:pPr marL="130175" indent="0">
              <a:buNone/>
              <a:defRPr/>
            </a:pPr>
            <a:endParaRPr lang="en-US" altLang="en-US" sz="2400" dirty="0"/>
          </a:p>
          <a:p>
            <a:pPr marL="663575" indent="-533400">
              <a:defRPr/>
            </a:pPr>
            <a:endParaRPr lang="en-US" altLang="en-US" sz="2400" dirty="0"/>
          </a:p>
          <a:p>
            <a:pPr marL="663575" indent="-533400">
              <a:defRPr/>
            </a:pPr>
            <a:endParaRPr lang="en-US" altLang="en-US" sz="2400" dirty="0"/>
          </a:p>
          <a:p>
            <a:pPr marL="663575" indent="-533400">
              <a:defRPr/>
            </a:pPr>
            <a:endParaRPr lang="en-US" altLang="en-US" sz="2400" dirty="0"/>
          </a:p>
          <a:p>
            <a:pPr marL="990600" lvl="1" indent="-533400">
              <a:defRPr/>
            </a:pPr>
            <a:endParaRPr lang="en-US" altLang="en-US" sz="2200" dirty="0"/>
          </a:p>
          <a:p>
            <a:pPr marL="990600" lvl="1" indent="-533400">
              <a:defRPr/>
            </a:pPr>
            <a:endParaRPr lang="en-US" altLang="en-US" sz="100" dirty="0"/>
          </a:p>
          <a:p>
            <a:pPr marL="1371600" lvl="2" indent="-457200">
              <a:defRPr/>
            </a:pPr>
            <a:endParaRPr lang="en-US" altLang="en-US" sz="400" dirty="0"/>
          </a:p>
          <a:p>
            <a:pPr marL="1371600" lvl="2" indent="-457200">
              <a:defRPr/>
            </a:pPr>
            <a:endParaRPr lang="en-US" altLang="en-US" sz="200" dirty="0"/>
          </a:p>
        </p:txBody>
      </p:sp>
      <p:sp>
        <p:nvSpPr>
          <p:cNvPr id="34820" name="Rectangle 2"/>
          <p:cNvSpPr txBox="1">
            <a:spLocks noChangeArrowheads="1"/>
          </p:cNvSpPr>
          <p:nvPr/>
        </p:nvSpPr>
        <p:spPr bwMode="auto">
          <a:xfrm>
            <a:off x="2789239" y="5157788"/>
            <a:ext cx="7559675"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339850" indent="-315913">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1681163" indent="-339725">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1383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5955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0527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5099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marL="285750" indent="-285750" algn="r">
              <a:spcBef>
                <a:spcPct val="0"/>
              </a:spcBef>
              <a:buClrTx/>
              <a:buSzTx/>
              <a:buFont typeface="Arial" panose="020B0604020202020204" pitchFamily="34" charset="0"/>
              <a:buChar char="•"/>
              <a:defRPr/>
            </a:pPr>
            <a:r>
              <a:rPr lang="en-US" altLang="en-US" sz="1700" b="1" dirty="0">
                <a:solidFill>
                  <a:srgbClr val="002060"/>
                </a:solidFill>
              </a:rPr>
              <a:t>Lord </a:t>
            </a:r>
            <a:r>
              <a:rPr lang="en-US" altLang="en-US" sz="1700" b="1" dirty="0" err="1">
                <a:solidFill>
                  <a:srgbClr val="002060"/>
                </a:solidFill>
              </a:rPr>
              <a:t>Mustill</a:t>
            </a:r>
            <a:r>
              <a:rPr lang="en-US" altLang="en-US" sz="1700" b="1" dirty="0">
                <a:solidFill>
                  <a:srgbClr val="002060"/>
                </a:solidFill>
              </a:rPr>
              <a:t>, </a:t>
            </a:r>
            <a:r>
              <a:rPr lang="en-US" altLang="en-US" sz="1700" b="1" i="1" dirty="0">
                <a:solidFill>
                  <a:srgbClr val="002060"/>
                </a:solidFill>
              </a:rPr>
              <a:t>“Comments and Conclusions in Conservatory </a:t>
            </a:r>
          </a:p>
          <a:p>
            <a:pPr algn="r" eaLnBrk="1" hangingPunct="1">
              <a:spcBef>
                <a:spcPct val="0"/>
              </a:spcBef>
              <a:buClrTx/>
              <a:buSzTx/>
              <a:buFont typeface="Wingdings" panose="05000000000000000000" pitchFamily="2" charset="2"/>
              <a:buNone/>
              <a:defRPr/>
            </a:pPr>
            <a:r>
              <a:rPr lang="en-US" altLang="en-US" sz="1700" b="1" i="1" dirty="0">
                <a:solidFill>
                  <a:srgbClr val="002060"/>
                </a:solidFill>
              </a:rPr>
              <a:t>Provisional Measures in International Arbitration”, </a:t>
            </a:r>
          </a:p>
          <a:p>
            <a:pPr algn="r" eaLnBrk="1" hangingPunct="1">
              <a:spcBef>
                <a:spcPct val="0"/>
              </a:spcBef>
              <a:buClrTx/>
              <a:buSzTx/>
              <a:buFontTx/>
              <a:buNone/>
              <a:defRPr/>
            </a:pPr>
            <a:r>
              <a:rPr lang="en-US" altLang="en-US" sz="1700" b="1" dirty="0">
                <a:solidFill>
                  <a:srgbClr val="002060"/>
                </a:solidFill>
              </a:rPr>
              <a:t>9</a:t>
            </a:r>
            <a:r>
              <a:rPr lang="en-US" altLang="en-US" sz="1700" b="1" baseline="30000" dirty="0">
                <a:solidFill>
                  <a:srgbClr val="002060"/>
                </a:solidFill>
              </a:rPr>
              <a:t>th</a:t>
            </a:r>
            <a:r>
              <a:rPr lang="en-US" altLang="en-US" sz="1700" b="1" dirty="0">
                <a:solidFill>
                  <a:srgbClr val="002060"/>
                </a:solidFill>
              </a:rPr>
              <a:t> Joint Colloquium (ICC Publication 1993)</a:t>
            </a:r>
            <a:br>
              <a:rPr lang="en-US" altLang="en-US" sz="1700" b="1" dirty="0">
                <a:solidFill>
                  <a:srgbClr val="002060"/>
                </a:solidFill>
              </a:rPr>
            </a:br>
            <a:endParaRPr lang="en-US" altLang="en-US" sz="1700" b="1" dirty="0">
              <a:solidFill>
                <a:srgbClr val="002060"/>
              </a:solidFill>
            </a:endParaRPr>
          </a:p>
        </p:txBody>
      </p:sp>
    </p:spTree>
    <p:extLst>
      <p:ext uri="{BB962C8B-B14F-4D97-AF65-F5344CB8AC3E}">
        <p14:creationId xmlns:p14="http://schemas.microsoft.com/office/powerpoint/2010/main" val="288307463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891" y="235502"/>
            <a:ext cx="11142000" cy="888868"/>
          </a:xfrm>
        </p:spPr>
        <p:txBody>
          <a:bodyPr/>
          <a:lstStyle/>
          <a:p>
            <a:r>
              <a:rPr lang="en-US" altLang="en-US" dirty="0">
                <a:solidFill>
                  <a:srgbClr val="002060"/>
                </a:solidFill>
              </a:rPr>
              <a:t>Dispute Resolution </a:t>
            </a:r>
            <a:r>
              <a:rPr lang="en-US" altLang="en-US" dirty="0" smtClean="0">
                <a:solidFill>
                  <a:srgbClr val="002060"/>
                </a:solidFill>
              </a:rPr>
              <a:t>Design - Arbitration</a:t>
            </a:r>
            <a:endParaRPr lang="en-US" dirty="0"/>
          </a:p>
        </p:txBody>
      </p:sp>
      <p:sp>
        <p:nvSpPr>
          <p:cNvPr id="3" name="Content Placeholder 2"/>
          <p:cNvSpPr>
            <a:spLocks noGrp="1"/>
          </p:cNvSpPr>
          <p:nvPr>
            <p:ph sz="quarter" idx="10"/>
          </p:nvPr>
        </p:nvSpPr>
        <p:spPr>
          <a:xfrm>
            <a:off x="325120" y="1286930"/>
            <a:ext cx="11323543" cy="5418670"/>
          </a:xfrm>
        </p:spPr>
        <p:txBody>
          <a:bodyPr>
            <a:normAutofit fontScale="92500"/>
          </a:bodyPr>
          <a:lstStyle/>
          <a:p>
            <a:pPr>
              <a:buClr>
                <a:srgbClr val="0D2559"/>
              </a:buClr>
              <a:defRPr/>
            </a:pPr>
            <a:r>
              <a:rPr lang="en-US" altLang="en-US" b="1" dirty="0"/>
              <a:t>Major providers have developed </a:t>
            </a:r>
            <a:r>
              <a:rPr lang="en-US" altLang="en-US" b="1" dirty="0" smtClean="0"/>
              <a:t>innovations available </a:t>
            </a:r>
            <a:r>
              <a:rPr lang="en-US" altLang="en-US" b="1" dirty="0"/>
              <a:t>to </a:t>
            </a:r>
            <a:r>
              <a:rPr lang="en-US" altLang="en-US" b="1" dirty="0" smtClean="0"/>
              <a:t>parties:</a:t>
            </a:r>
            <a:endParaRPr lang="en-US" altLang="en-US" b="1" dirty="0"/>
          </a:p>
          <a:p>
            <a:pPr>
              <a:defRPr/>
            </a:pPr>
            <a:endParaRPr lang="en-US" altLang="en-US" sz="1050" b="1" i="1" dirty="0"/>
          </a:p>
          <a:p>
            <a:pPr lvl="1">
              <a:defRPr/>
            </a:pPr>
            <a:r>
              <a:rPr lang="en-US" altLang="en-US" sz="2200" b="1" dirty="0"/>
              <a:t>Expedited / stream-lined procedures</a:t>
            </a:r>
          </a:p>
          <a:p>
            <a:pPr lvl="1">
              <a:defRPr/>
            </a:pPr>
            <a:endParaRPr lang="en-US" altLang="en-US" sz="800" b="1" dirty="0"/>
          </a:p>
          <a:p>
            <a:pPr lvl="1">
              <a:defRPr/>
            </a:pPr>
            <a:r>
              <a:rPr lang="en-US" altLang="en-US" sz="2200" b="1" dirty="0"/>
              <a:t>Emergency </a:t>
            </a:r>
            <a:r>
              <a:rPr lang="en-US" altLang="en-US" sz="2200" b="1" dirty="0" smtClean="0"/>
              <a:t>arbitrators / </a:t>
            </a:r>
            <a:r>
              <a:rPr lang="en-US" altLang="en-US" sz="2200" b="1" dirty="0"/>
              <a:t>arbitrations</a:t>
            </a:r>
          </a:p>
          <a:p>
            <a:pPr lvl="1">
              <a:defRPr/>
            </a:pPr>
            <a:endParaRPr lang="en-US" altLang="en-US" sz="1100" b="1" dirty="0"/>
          </a:p>
          <a:p>
            <a:pPr lvl="1">
              <a:defRPr/>
            </a:pPr>
            <a:r>
              <a:rPr lang="en-US" altLang="en-US" sz="2200" b="1" dirty="0"/>
              <a:t>Streamlined three-arbitrator panel option</a:t>
            </a:r>
          </a:p>
          <a:p>
            <a:pPr lvl="1">
              <a:defRPr/>
            </a:pPr>
            <a:endParaRPr lang="en-US" altLang="en-US" sz="700" b="1" dirty="0"/>
          </a:p>
          <a:p>
            <a:pPr lvl="1">
              <a:defRPr/>
            </a:pPr>
            <a:r>
              <a:rPr lang="en-US" altLang="en-US" sz="2200" b="1" dirty="0"/>
              <a:t>Rules controlling production of documentary evidence </a:t>
            </a:r>
            <a:r>
              <a:rPr lang="en-US" altLang="en-US" sz="2200" b="1" dirty="0" smtClean="0"/>
              <a:t>/ </a:t>
            </a:r>
            <a:r>
              <a:rPr lang="en-US" altLang="en-US" sz="2200" b="1" dirty="0"/>
              <a:t>discovery</a:t>
            </a:r>
          </a:p>
          <a:p>
            <a:pPr lvl="1">
              <a:defRPr/>
            </a:pPr>
            <a:endParaRPr lang="en-US" altLang="en-US" sz="700" b="1" dirty="0"/>
          </a:p>
          <a:p>
            <a:pPr lvl="1">
              <a:defRPr/>
            </a:pPr>
            <a:r>
              <a:rPr lang="en-US" altLang="en-US" sz="2200" b="1" dirty="0"/>
              <a:t>Case management techniques</a:t>
            </a:r>
          </a:p>
          <a:p>
            <a:pPr lvl="1">
              <a:defRPr/>
            </a:pPr>
            <a:endParaRPr lang="en-US" altLang="en-US" sz="1100" b="1" dirty="0"/>
          </a:p>
          <a:p>
            <a:pPr lvl="1">
              <a:defRPr/>
            </a:pPr>
            <a:r>
              <a:rPr lang="en-US" altLang="en-US" sz="2200" b="1" dirty="0"/>
              <a:t>Confidentiality (except as necessary in </a:t>
            </a:r>
            <a:r>
              <a:rPr lang="en-US" altLang="en-US" sz="2200" b="1" dirty="0" smtClean="0"/>
              <a:t>enforcement </a:t>
            </a:r>
            <a:r>
              <a:rPr lang="en-US" altLang="en-US" sz="2200" b="1" dirty="0"/>
              <a:t>of award, or as required by law)</a:t>
            </a:r>
          </a:p>
          <a:p>
            <a:pPr lvl="1">
              <a:defRPr/>
            </a:pPr>
            <a:endParaRPr lang="en-US" altLang="en-US" sz="1050" b="1" dirty="0"/>
          </a:p>
          <a:p>
            <a:pPr lvl="1">
              <a:defRPr/>
            </a:pPr>
            <a:r>
              <a:rPr lang="en-US" altLang="en-US" sz="2200" b="1" dirty="0"/>
              <a:t>Limit in-person hearings (or decision on documents alone)</a:t>
            </a:r>
          </a:p>
          <a:p>
            <a:pPr lvl="1">
              <a:defRPr/>
            </a:pPr>
            <a:endParaRPr lang="en-US" altLang="en-US" sz="1000" b="1" dirty="0"/>
          </a:p>
          <a:p>
            <a:pPr lvl="1">
              <a:defRPr/>
            </a:pPr>
            <a:r>
              <a:rPr lang="en-US" altLang="en-US" sz="2200" b="1" dirty="0"/>
              <a:t>Flat fees in small cases</a:t>
            </a:r>
          </a:p>
          <a:p>
            <a:pPr lvl="1">
              <a:defRPr/>
            </a:pPr>
            <a:endParaRPr lang="en-US" altLang="en-US" sz="1500" b="1" dirty="0"/>
          </a:p>
          <a:p>
            <a:pPr lvl="1">
              <a:defRPr/>
            </a:pPr>
            <a:r>
              <a:rPr lang="en-US" altLang="en-US" sz="2200" b="1" dirty="0"/>
              <a:t>Diversity in panelists</a:t>
            </a:r>
          </a:p>
          <a:p>
            <a:endParaRPr lang="en-US" dirty="0"/>
          </a:p>
        </p:txBody>
      </p:sp>
      <p:sp>
        <p:nvSpPr>
          <p:cNvPr id="4" name="Slide Number Placeholder 3"/>
          <p:cNvSpPr>
            <a:spLocks noGrp="1"/>
          </p:cNvSpPr>
          <p:nvPr>
            <p:ph type="sldNum" sz="quarter" idx="4"/>
          </p:nvPr>
        </p:nvSpPr>
        <p:spPr/>
        <p:txBody>
          <a:bodyPr/>
          <a:lstStyle/>
          <a:p>
            <a:r>
              <a:rPr lang="en-US" dirty="0" smtClean="0"/>
              <a:t>-</a:t>
            </a:r>
            <a:fld id="{9066CA1A-F649-4A90-A78B-26FF351A1AF2}" type="slidenum">
              <a:rPr lang="en-US" smtClean="0"/>
              <a:t>12</a:t>
            </a:fld>
            <a:r>
              <a:rPr lang="en-US" dirty="0" smtClean="0"/>
              <a:t>-</a:t>
            </a:r>
            <a:endParaRPr lang="en-US" dirty="0"/>
          </a:p>
        </p:txBody>
      </p:sp>
    </p:spTree>
    <p:extLst>
      <p:ext uri="{BB962C8B-B14F-4D97-AF65-F5344CB8AC3E}">
        <p14:creationId xmlns:p14="http://schemas.microsoft.com/office/powerpoint/2010/main" val="35681269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600" y="119993"/>
            <a:ext cx="8241306" cy="888868"/>
          </a:xfrm>
        </p:spPr>
        <p:txBody>
          <a:bodyPr/>
          <a:lstStyle/>
          <a:p>
            <a:r>
              <a:rPr lang="en-GB" altLang="en-US" dirty="0">
                <a:solidFill>
                  <a:schemeClr val="tx1"/>
                </a:solidFill>
              </a:rPr>
              <a:t>Advice to corporate/commercial </a:t>
            </a:r>
            <a:r>
              <a:rPr lang="en-GB" altLang="en-US" dirty="0" smtClean="0">
                <a:solidFill>
                  <a:schemeClr val="tx1"/>
                </a:solidFill>
              </a:rPr>
              <a:t>lawyers?</a:t>
            </a:r>
            <a:endParaRPr lang="en-US" dirty="0">
              <a:solidFill>
                <a:schemeClr val="tx1"/>
              </a:solidFill>
            </a:endParaRPr>
          </a:p>
        </p:txBody>
      </p:sp>
      <p:sp>
        <p:nvSpPr>
          <p:cNvPr id="3" name="Content Placeholder 2"/>
          <p:cNvSpPr>
            <a:spLocks noGrp="1"/>
          </p:cNvSpPr>
          <p:nvPr>
            <p:ph sz="quarter" idx="10"/>
          </p:nvPr>
        </p:nvSpPr>
        <p:spPr>
          <a:xfrm>
            <a:off x="485600" y="989298"/>
            <a:ext cx="11142248" cy="4615093"/>
          </a:xfrm>
        </p:spPr>
        <p:txBody>
          <a:bodyPr/>
          <a:lstStyle/>
          <a:p>
            <a:r>
              <a:rPr lang="en-US" altLang="en-US" sz="2300" b="1" u="sng" dirty="0"/>
              <a:t>Two</a:t>
            </a:r>
            <a:r>
              <a:rPr lang="en-US" altLang="en-US" sz="2300" b="1" dirty="0"/>
              <a:t> key moments/points to address </a:t>
            </a:r>
            <a:r>
              <a:rPr lang="en-US" altLang="en-US" sz="2300" b="1" dirty="0" smtClean="0"/>
              <a:t>possibilities</a:t>
            </a:r>
          </a:p>
          <a:p>
            <a:endParaRPr lang="en-US" altLang="en-US" sz="300" b="1" dirty="0" smtClean="0"/>
          </a:p>
          <a:p>
            <a:pPr lvl="1"/>
            <a:r>
              <a:rPr lang="en-US" b="1" i="1" dirty="0" smtClean="0"/>
              <a:t>Arbitration </a:t>
            </a:r>
            <a:r>
              <a:rPr lang="en-US" b="1" i="1" dirty="0"/>
              <a:t>clause</a:t>
            </a:r>
          </a:p>
          <a:p>
            <a:pPr lvl="1"/>
            <a:endParaRPr lang="en-US" sz="900" dirty="0"/>
          </a:p>
          <a:p>
            <a:pPr lvl="1"/>
            <a:r>
              <a:rPr lang="en-US" dirty="0"/>
              <a:t>First prehearing conference</a:t>
            </a:r>
          </a:p>
          <a:p>
            <a:pPr lvl="1"/>
            <a:endParaRPr lang="en-GB" altLang="en-US" sz="800" dirty="0" smtClean="0"/>
          </a:p>
          <a:p>
            <a:r>
              <a:rPr lang="en-GB" altLang="en-US" sz="2300" dirty="0" smtClean="0"/>
              <a:t>Look </a:t>
            </a:r>
            <a:r>
              <a:rPr lang="en-GB" altLang="en-US" sz="2300" dirty="0"/>
              <a:t>at every transaction from perspective of what happens if </a:t>
            </a:r>
            <a:r>
              <a:rPr lang="en-GB" altLang="en-US" sz="2300" dirty="0" smtClean="0"/>
              <a:t>dispute arises</a:t>
            </a:r>
            <a:endParaRPr lang="en-GB" altLang="en-US" sz="2300" dirty="0"/>
          </a:p>
          <a:p>
            <a:endParaRPr lang="en-GB" altLang="en-US" sz="500" dirty="0"/>
          </a:p>
          <a:p>
            <a:pPr lvl="1"/>
            <a:r>
              <a:rPr lang="en-GB" altLang="en-US" sz="2100" dirty="0"/>
              <a:t>Time for dealing with possibility of dispute is at </a:t>
            </a:r>
            <a:r>
              <a:rPr lang="en-GB" altLang="en-US" sz="2100" u="sng" dirty="0"/>
              <a:t>outset of relationship</a:t>
            </a:r>
            <a:r>
              <a:rPr lang="en-GB" altLang="en-US" sz="2100" dirty="0"/>
              <a:t>, not after dispute </a:t>
            </a:r>
            <a:r>
              <a:rPr lang="en-GB" altLang="en-US" sz="2100" dirty="0" smtClean="0"/>
              <a:t>erupts</a:t>
            </a:r>
          </a:p>
          <a:p>
            <a:endParaRPr lang="en-GB" altLang="en-US" sz="400" dirty="0"/>
          </a:p>
          <a:p>
            <a:r>
              <a:rPr lang="en-US" altLang="en-US" sz="2300" dirty="0"/>
              <a:t>Fundamentals: </a:t>
            </a:r>
          </a:p>
          <a:p>
            <a:pPr lvl="1"/>
            <a:r>
              <a:rPr lang="en-US" altLang="en-US" dirty="0"/>
              <a:t>choice of forum</a:t>
            </a:r>
          </a:p>
          <a:p>
            <a:pPr lvl="1"/>
            <a:r>
              <a:rPr lang="en-US" altLang="en-US" dirty="0"/>
              <a:t>choice of law</a:t>
            </a:r>
          </a:p>
          <a:p>
            <a:endParaRPr lang="en-GB" altLang="en-US" sz="100" dirty="0"/>
          </a:p>
          <a:p>
            <a:pPr lvl="1"/>
            <a:r>
              <a:rPr lang="en-GB" altLang="en-US" b="1" dirty="0"/>
              <a:t>choice of dispute settlement procedures</a:t>
            </a:r>
          </a:p>
          <a:p>
            <a:pPr lvl="2"/>
            <a:r>
              <a:rPr lang="en-GB" altLang="en-US" dirty="0" smtClean="0"/>
              <a:t>    negotiation </a:t>
            </a:r>
            <a:r>
              <a:rPr lang="en-GB" altLang="en-US" dirty="0"/>
              <a:t>→ </a:t>
            </a:r>
            <a:r>
              <a:rPr lang="en-GB" altLang="en-US" dirty="0" smtClean="0"/>
              <a:t>mediation</a:t>
            </a:r>
          </a:p>
          <a:p>
            <a:endParaRPr lang="en-GB" altLang="en-US" sz="900" b="1" dirty="0" smtClean="0"/>
          </a:p>
          <a:p>
            <a:r>
              <a:rPr lang="en-GB" altLang="en-US" b="1" dirty="0" smtClean="0"/>
              <a:t>Consider more detailed provisions</a:t>
            </a:r>
          </a:p>
          <a:p>
            <a:endParaRPr lang="en-US" dirty="0"/>
          </a:p>
        </p:txBody>
      </p:sp>
      <p:sp>
        <p:nvSpPr>
          <p:cNvPr id="11" name="Text Box 4"/>
          <p:cNvSpPr txBox="1">
            <a:spLocks noChangeArrowheads="1"/>
          </p:cNvSpPr>
          <p:nvPr/>
        </p:nvSpPr>
        <p:spPr bwMode="auto">
          <a:xfrm>
            <a:off x="7333749" y="5387033"/>
            <a:ext cx="2305050" cy="1038746"/>
          </a:xfrm>
          <a:prstGeom prst="rect">
            <a:avLst/>
          </a:prstGeom>
          <a:solidFill>
            <a:srgbClr val="F6FCB8"/>
          </a:solidFill>
          <a:ln w="28575">
            <a:solidFill>
              <a:schemeClr val="accent1"/>
            </a:solidFill>
            <a:miter lim="800000"/>
            <a:headEnd/>
            <a:tailEnd/>
          </a:ln>
          <a:effectLst/>
        </p:spPr>
        <p:txBody>
          <a:bodyPr>
            <a:spAutoFit/>
          </a:bodyPr>
          <a:lstStyle/>
          <a:p>
            <a:pPr algn="ctr">
              <a:spcBef>
                <a:spcPct val="50000"/>
              </a:spcBef>
              <a:defRPr/>
            </a:pPr>
            <a:r>
              <a:rPr lang="en-GB" sz="2400" b="1" dirty="0">
                <a:effectLst>
                  <a:outerShdw blurRad="38100" dist="38100" dir="2700000" algn="tl">
                    <a:srgbClr val="C0C0C0"/>
                  </a:outerShdw>
                </a:effectLst>
                <a:latin typeface="Garamond" pitchFamily="18" charset="0"/>
              </a:rPr>
              <a:t>arbitration</a:t>
            </a:r>
          </a:p>
          <a:p>
            <a:pPr>
              <a:spcBef>
                <a:spcPct val="50000"/>
              </a:spcBef>
              <a:defRPr/>
            </a:pPr>
            <a:endParaRPr lang="en-GB" sz="100" b="1" dirty="0">
              <a:effectLst>
                <a:outerShdw blurRad="38100" dist="38100" dir="2700000" algn="tl">
                  <a:srgbClr val="C0C0C0"/>
                </a:outerShdw>
              </a:effectLst>
              <a:latin typeface="Garamond" pitchFamily="18" charset="0"/>
            </a:endParaRPr>
          </a:p>
          <a:p>
            <a:pPr algn="ctr">
              <a:spcBef>
                <a:spcPct val="50000"/>
              </a:spcBef>
              <a:defRPr/>
            </a:pPr>
            <a:r>
              <a:rPr lang="en-GB" sz="2400" b="1" dirty="0">
                <a:effectLst>
                  <a:outerShdw blurRad="38100" dist="38100" dir="2700000" algn="tl">
                    <a:srgbClr val="C0C0C0"/>
                  </a:outerShdw>
                </a:effectLst>
                <a:latin typeface="Garamond" pitchFamily="18" charset="0"/>
              </a:rPr>
              <a:t>court litigation</a:t>
            </a:r>
            <a:endParaRPr lang="en-US" sz="2400" b="1" dirty="0">
              <a:effectLst>
                <a:outerShdw blurRad="38100" dist="38100" dir="2700000" algn="tl">
                  <a:srgbClr val="C0C0C0"/>
                </a:outerShdw>
              </a:effectLst>
              <a:latin typeface="Garamond" pitchFamily="18" charset="0"/>
            </a:endParaRPr>
          </a:p>
        </p:txBody>
      </p:sp>
      <p:pic>
        <p:nvPicPr>
          <p:cNvPr id="1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38799" y="3703868"/>
            <a:ext cx="1939925"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ight Arrow 12"/>
          <p:cNvSpPr/>
          <p:nvPr/>
        </p:nvSpPr>
        <p:spPr>
          <a:xfrm rot="21341924">
            <a:off x="5767823" y="5661739"/>
            <a:ext cx="1434750" cy="1501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4" name="Right Arrow 13"/>
          <p:cNvSpPr/>
          <p:nvPr/>
        </p:nvSpPr>
        <p:spPr>
          <a:xfrm rot="440193">
            <a:off x="5768632" y="5947923"/>
            <a:ext cx="1432774" cy="15179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5" name="Slide Number Placeholder 14"/>
          <p:cNvSpPr>
            <a:spLocks noGrp="1"/>
          </p:cNvSpPr>
          <p:nvPr>
            <p:ph type="sldNum" sz="quarter" idx="4"/>
          </p:nvPr>
        </p:nvSpPr>
        <p:spPr/>
        <p:txBody>
          <a:bodyPr/>
          <a:lstStyle/>
          <a:p>
            <a:r>
              <a:rPr lang="en-US" dirty="0" smtClean="0"/>
              <a:t>-</a:t>
            </a:r>
            <a:fld id="{9066CA1A-F649-4A90-A78B-26FF351A1AF2}" type="slidenum">
              <a:rPr lang="en-US" smtClean="0"/>
              <a:t>13</a:t>
            </a:fld>
            <a:r>
              <a:rPr lang="en-US" dirty="0" smtClean="0"/>
              <a:t>-</a:t>
            </a:r>
            <a:endParaRPr lang="en-US" dirty="0"/>
          </a:p>
        </p:txBody>
      </p:sp>
    </p:spTree>
    <p:extLst>
      <p:ext uri="{BB962C8B-B14F-4D97-AF65-F5344CB8AC3E}">
        <p14:creationId xmlns:p14="http://schemas.microsoft.com/office/powerpoint/2010/main" val="419087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1000"/>
                                        <p:tgtEl>
                                          <p:spTgt spid="3">
                                            <p:txEl>
                                              <p:pRg st="8" end="8"/>
                                            </p:txEl>
                                          </p:spTgt>
                                        </p:tgtEl>
                                      </p:cBhvr>
                                    </p:animEffect>
                                    <p:anim calcmode="lin" valueType="num">
                                      <p:cBhvr>
                                        <p:cTn id="2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8" end="8"/>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animEffect transition="in" filter="fade">
                                      <p:cBhvr>
                                        <p:cTn id="29" dur="1000"/>
                                        <p:tgtEl>
                                          <p:spTgt spid="3">
                                            <p:txEl>
                                              <p:pRg st="10" end="10"/>
                                            </p:txEl>
                                          </p:spTgt>
                                        </p:tgtEl>
                                      </p:cBhvr>
                                    </p:animEffect>
                                    <p:anim calcmode="lin" valueType="num">
                                      <p:cBhvr>
                                        <p:cTn id="30"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11" end="11"/>
                                            </p:txEl>
                                          </p:spTgt>
                                        </p:tgtEl>
                                        <p:attrNameLst>
                                          <p:attrName>style.visibility</p:attrName>
                                        </p:attrNameLst>
                                      </p:cBhvr>
                                      <p:to>
                                        <p:strVal val="visible"/>
                                      </p:to>
                                    </p:set>
                                    <p:animEffect transition="in" filter="fade">
                                      <p:cBhvr>
                                        <p:cTn id="34" dur="1000"/>
                                        <p:tgtEl>
                                          <p:spTgt spid="3">
                                            <p:txEl>
                                              <p:pRg st="11" end="11"/>
                                            </p:txEl>
                                          </p:spTgt>
                                        </p:tgtEl>
                                      </p:cBhvr>
                                    </p:animEffect>
                                    <p:anim calcmode="lin" valueType="num">
                                      <p:cBhvr>
                                        <p:cTn id="3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Effect transition="in" filter="fade">
                                      <p:cBhvr>
                                        <p:cTn id="39" dur="1000"/>
                                        <p:tgtEl>
                                          <p:spTgt spid="3">
                                            <p:txEl>
                                              <p:pRg st="12" end="12"/>
                                            </p:txEl>
                                          </p:spTgt>
                                        </p:tgtEl>
                                      </p:cBhvr>
                                    </p:animEffect>
                                    <p:anim calcmode="lin" valueType="num">
                                      <p:cBhvr>
                                        <p:cTn id="40"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14" end="14"/>
                                            </p:txEl>
                                          </p:spTgt>
                                        </p:tgtEl>
                                        <p:attrNameLst>
                                          <p:attrName>style.visibility</p:attrName>
                                        </p:attrNameLst>
                                      </p:cBhvr>
                                      <p:to>
                                        <p:strVal val="visible"/>
                                      </p:to>
                                    </p:set>
                                    <p:animEffect transition="in" filter="fade">
                                      <p:cBhvr>
                                        <p:cTn id="44" dur="1000"/>
                                        <p:tgtEl>
                                          <p:spTgt spid="3">
                                            <p:txEl>
                                              <p:pRg st="14" end="14"/>
                                            </p:txEl>
                                          </p:spTgt>
                                        </p:tgtEl>
                                      </p:cBhvr>
                                    </p:animEffect>
                                    <p:anim calcmode="lin" valueType="num">
                                      <p:cBhvr>
                                        <p:cTn id="45"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14" end="14"/>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15" end="15"/>
                                            </p:txEl>
                                          </p:spTgt>
                                        </p:tgtEl>
                                        <p:attrNameLst>
                                          <p:attrName>style.visibility</p:attrName>
                                        </p:attrNameLst>
                                      </p:cBhvr>
                                      <p:to>
                                        <p:strVal val="visible"/>
                                      </p:to>
                                    </p:set>
                                    <p:animEffect transition="in" filter="fade">
                                      <p:cBhvr>
                                        <p:cTn id="49" dur="1000"/>
                                        <p:tgtEl>
                                          <p:spTgt spid="3">
                                            <p:txEl>
                                              <p:pRg st="15" end="15"/>
                                            </p:txEl>
                                          </p:spTgt>
                                        </p:tgtEl>
                                      </p:cBhvr>
                                    </p:animEffect>
                                    <p:anim calcmode="lin" valueType="num">
                                      <p:cBhvr>
                                        <p:cTn id="50"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5" end="15"/>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3">
                                            <p:txEl>
                                              <p:pRg st="17" end="17"/>
                                            </p:txEl>
                                          </p:spTgt>
                                        </p:tgtEl>
                                        <p:attrNameLst>
                                          <p:attrName>style.visibility</p:attrName>
                                        </p:attrNameLst>
                                      </p:cBhvr>
                                      <p:to>
                                        <p:strVal val="visible"/>
                                      </p:to>
                                    </p:set>
                                    <p:animEffect transition="in" filter="fade">
                                      <p:cBhvr>
                                        <p:cTn id="54" dur="1000"/>
                                        <p:tgtEl>
                                          <p:spTgt spid="3">
                                            <p:txEl>
                                              <p:pRg st="17" end="17"/>
                                            </p:txEl>
                                          </p:spTgt>
                                        </p:tgtEl>
                                      </p:cBhvr>
                                    </p:animEffect>
                                    <p:anim calcmode="lin" valueType="num">
                                      <p:cBhvr>
                                        <p:cTn id="55"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7" end="17"/>
                                            </p:tx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fade">
                                      <p:cBhvr>
                                        <p:cTn id="59" dur="1000"/>
                                        <p:tgtEl>
                                          <p:spTgt spid="11"/>
                                        </p:tgtEl>
                                      </p:cBhvr>
                                    </p:animEffect>
                                    <p:anim calcmode="lin" valueType="num">
                                      <p:cBhvr>
                                        <p:cTn id="60" dur="1000" fill="hold"/>
                                        <p:tgtEl>
                                          <p:spTgt spid="11"/>
                                        </p:tgtEl>
                                        <p:attrNameLst>
                                          <p:attrName>ppt_x</p:attrName>
                                        </p:attrNameLst>
                                      </p:cBhvr>
                                      <p:tavLst>
                                        <p:tav tm="0">
                                          <p:val>
                                            <p:strVal val="#ppt_x"/>
                                          </p:val>
                                        </p:tav>
                                        <p:tav tm="100000">
                                          <p:val>
                                            <p:strVal val="#ppt_x"/>
                                          </p:val>
                                        </p:tav>
                                      </p:tavLst>
                                    </p:anim>
                                    <p:anim calcmode="lin" valueType="num">
                                      <p:cBhvr>
                                        <p:cTn id="61" dur="1000" fill="hold"/>
                                        <p:tgtEl>
                                          <p:spTgt spid="11"/>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13"/>
                                        </p:tgtEl>
                                        <p:attrNameLst>
                                          <p:attrName>style.visibility</p:attrName>
                                        </p:attrNameLst>
                                      </p:cBhvr>
                                      <p:to>
                                        <p:strVal val="visible"/>
                                      </p:to>
                                    </p:set>
                                    <p:animEffect transition="in" filter="fade">
                                      <p:cBhvr>
                                        <p:cTn id="64" dur="1000"/>
                                        <p:tgtEl>
                                          <p:spTgt spid="13"/>
                                        </p:tgtEl>
                                      </p:cBhvr>
                                    </p:animEffect>
                                    <p:anim calcmode="lin" valueType="num">
                                      <p:cBhvr>
                                        <p:cTn id="65" dur="1000" fill="hold"/>
                                        <p:tgtEl>
                                          <p:spTgt spid="13"/>
                                        </p:tgtEl>
                                        <p:attrNameLst>
                                          <p:attrName>ppt_x</p:attrName>
                                        </p:attrNameLst>
                                      </p:cBhvr>
                                      <p:tavLst>
                                        <p:tav tm="0">
                                          <p:val>
                                            <p:strVal val="#ppt_x"/>
                                          </p:val>
                                        </p:tav>
                                        <p:tav tm="100000">
                                          <p:val>
                                            <p:strVal val="#ppt_x"/>
                                          </p:val>
                                        </p:tav>
                                      </p:tavLst>
                                    </p:anim>
                                    <p:anim calcmode="lin" valueType="num">
                                      <p:cBhvr>
                                        <p:cTn id="66" dur="1000" fill="hold"/>
                                        <p:tgtEl>
                                          <p:spTgt spid="13"/>
                                        </p:tgtEl>
                                        <p:attrNameLst>
                                          <p:attrName>ppt_y</p:attrName>
                                        </p:attrNameLst>
                                      </p:cBhvr>
                                      <p:tavLst>
                                        <p:tav tm="0">
                                          <p:val>
                                            <p:strVal val="#ppt_y+.1"/>
                                          </p:val>
                                        </p:tav>
                                        <p:tav tm="100000">
                                          <p:val>
                                            <p:strVal val="#ppt_y"/>
                                          </p:val>
                                        </p:tav>
                                      </p:tavLst>
                                    </p:anim>
                                  </p:childTnLst>
                                </p:cTn>
                              </p:par>
                              <p:par>
                                <p:cTn id="67" presetID="42" presetClass="entr" presetSubtype="0" fill="hold" grpId="0" nodeType="withEffect">
                                  <p:stCondLst>
                                    <p:cond delay="0"/>
                                  </p:stCondLst>
                                  <p:childTnLst>
                                    <p:set>
                                      <p:cBhvr>
                                        <p:cTn id="68" dur="1" fill="hold">
                                          <p:stCondLst>
                                            <p:cond delay="0"/>
                                          </p:stCondLst>
                                        </p:cTn>
                                        <p:tgtEl>
                                          <p:spTgt spid="14"/>
                                        </p:tgtEl>
                                        <p:attrNameLst>
                                          <p:attrName>style.visibility</p:attrName>
                                        </p:attrNameLst>
                                      </p:cBhvr>
                                      <p:to>
                                        <p:strVal val="visible"/>
                                      </p:to>
                                    </p:set>
                                    <p:animEffect transition="in" filter="fade">
                                      <p:cBhvr>
                                        <p:cTn id="69" dur="1000"/>
                                        <p:tgtEl>
                                          <p:spTgt spid="14"/>
                                        </p:tgtEl>
                                      </p:cBhvr>
                                    </p:animEffect>
                                    <p:anim calcmode="lin" valueType="num">
                                      <p:cBhvr>
                                        <p:cTn id="70" dur="1000" fill="hold"/>
                                        <p:tgtEl>
                                          <p:spTgt spid="14"/>
                                        </p:tgtEl>
                                        <p:attrNameLst>
                                          <p:attrName>ppt_x</p:attrName>
                                        </p:attrNameLst>
                                      </p:cBhvr>
                                      <p:tavLst>
                                        <p:tav tm="0">
                                          <p:val>
                                            <p:strVal val="#ppt_x"/>
                                          </p:val>
                                        </p:tav>
                                        <p:tav tm="100000">
                                          <p:val>
                                            <p:strVal val="#ppt_x"/>
                                          </p:val>
                                        </p:tav>
                                      </p:tavLst>
                                    </p:anim>
                                    <p:anim calcmode="lin" valueType="num">
                                      <p:cBhvr>
                                        <p:cTn id="71" dur="1000" fill="hold"/>
                                        <p:tgtEl>
                                          <p:spTgt spid="14"/>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fade">
                                      <p:cBhvr>
                                        <p:cTn id="74" dur="1000"/>
                                        <p:tgtEl>
                                          <p:spTgt spid="12"/>
                                        </p:tgtEl>
                                      </p:cBhvr>
                                    </p:animEffect>
                                    <p:anim calcmode="lin" valueType="num">
                                      <p:cBhvr>
                                        <p:cTn id="75" dur="1000" fill="hold"/>
                                        <p:tgtEl>
                                          <p:spTgt spid="12"/>
                                        </p:tgtEl>
                                        <p:attrNameLst>
                                          <p:attrName>ppt_x</p:attrName>
                                        </p:attrNameLst>
                                      </p:cBhvr>
                                      <p:tavLst>
                                        <p:tav tm="0">
                                          <p:val>
                                            <p:strVal val="#ppt_x"/>
                                          </p:val>
                                        </p:tav>
                                        <p:tav tm="100000">
                                          <p:val>
                                            <p:strVal val="#ppt_x"/>
                                          </p:val>
                                        </p:tav>
                                      </p:tavLst>
                                    </p:anim>
                                    <p:anim calcmode="lin" valueType="num">
                                      <p:cBhvr>
                                        <p:cTn id="7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398" y="228016"/>
            <a:ext cx="3616406" cy="606174"/>
          </a:xfrm>
        </p:spPr>
        <p:txBody>
          <a:bodyPr/>
          <a:lstStyle/>
          <a:p>
            <a:r>
              <a:rPr lang="en-US" dirty="0" smtClean="0"/>
              <a:t>Arbitration clause</a:t>
            </a:r>
            <a:endParaRPr lang="en-US" dirty="0"/>
          </a:p>
        </p:txBody>
      </p:sp>
      <p:sp>
        <p:nvSpPr>
          <p:cNvPr id="3" name="Slide Number Placeholder 2"/>
          <p:cNvSpPr>
            <a:spLocks noGrp="1"/>
          </p:cNvSpPr>
          <p:nvPr>
            <p:ph type="sldNum" sz="quarter" idx="4"/>
          </p:nvPr>
        </p:nvSpPr>
        <p:spPr/>
        <p:txBody>
          <a:bodyPr/>
          <a:lstStyle/>
          <a:p>
            <a:r>
              <a:rPr lang="en-US" dirty="0" smtClean="0"/>
              <a:t>-</a:t>
            </a:r>
            <a:fld id="{9066CA1A-F649-4A90-A78B-26FF351A1AF2}" type="slidenum">
              <a:rPr lang="en-US" smtClean="0"/>
              <a:t>14</a:t>
            </a:fld>
            <a:r>
              <a:rPr lang="en-US" dirty="0" smtClean="0"/>
              <a:t>-</a:t>
            </a:r>
            <a:endParaRPr lang="en-US" dirty="0"/>
          </a:p>
        </p:txBody>
      </p:sp>
      <p:sp>
        <p:nvSpPr>
          <p:cNvPr id="4" name="Content Placeholder 3"/>
          <p:cNvSpPr>
            <a:spLocks noGrp="1"/>
          </p:cNvSpPr>
          <p:nvPr>
            <p:ph sz="quarter" idx="10"/>
          </p:nvPr>
        </p:nvSpPr>
        <p:spPr>
          <a:xfrm>
            <a:off x="506415" y="984875"/>
            <a:ext cx="10257837" cy="5649342"/>
          </a:xfrm>
        </p:spPr>
        <p:txBody>
          <a:bodyPr>
            <a:normAutofit fontScale="70000" lnSpcReduction="20000"/>
          </a:bodyPr>
          <a:lstStyle/>
          <a:p>
            <a:pPr marL="0" indent="0">
              <a:buNone/>
            </a:pPr>
            <a:r>
              <a:rPr lang="en-US" sz="2600" b="1" i="1" dirty="0"/>
              <a:t>Any dispute, controversy, or claim arising out of or in connection </a:t>
            </a:r>
            <a:r>
              <a:rPr lang="en-US" sz="2600" b="1" i="1" dirty="0" smtClean="0"/>
              <a:t>with this </a:t>
            </a:r>
            <a:r>
              <a:rPr lang="en-US" sz="2600" b="1" i="1" dirty="0"/>
              <a:t>contract, or the breach, termination or validity thereof, shall </a:t>
            </a:r>
            <a:r>
              <a:rPr lang="en-US" sz="2600" b="1" i="1" dirty="0" smtClean="0"/>
              <a:t>be submitted </a:t>
            </a:r>
            <a:r>
              <a:rPr lang="en-US" sz="2600" b="1" i="1" dirty="0"/>
              <a:t>to the </a:t>
            </a:r>
            <a:r>
              <a:rPr lang="en-US" sz="2600" b="1" i="1" dirty="0" smtClean="0"/>
              <a:t>Chartered Institute of Arbitrators (</a:t>
            </a:r>
            <a:r>
              <a:rPr lang="en-US" sz="2600" b="1" i="1" dirty="0" err="1" smtClean="0"/>
              <a:t>CIArb</a:t>
            </a:r>
            <a:r>
              <a:rPr lang="en-US" sz="2600" b="1" i="1" dirty="0" smtClean="0"/>
              <a:t>) </a:t>
            </a:r>
            <a:r>
              <a:rPr lang="en-US" sz="2600" b="1" i="1" dirty="0"/>
              <a:t>and </a:t>
            </a:r>
            <a:r>
              <a:rPr lang="en-US" sz="2600" b="1" i="1" dirty="0" smtClean="0"/>
              <a:t>settled by </a:t>
            </a:r>
            <a:r>
              <a:rPr lang="en-US" sz="2600" b="1" i="1" dirty="0"/>
              <a:t>final and binding arbitration in accordance with the </a:t>
            </a:r>
            <a:r>
              <a:rPr lang="en-US" sz="2600" b="1" i="1" dirty="0" smtClean="0"/>
              <a:t>CIArb Arbitration </a:t>
            </a:r>
            <a:r>
              <a:rPr lang="en-US" sz="2600" b="1" i="1" dirty="0"/>
              <a:t>Rules. Judgment on any award issued under this </a:t>
            </a:r>
            <a:r>
              <a:rPr lang="en-US" sz="2600" b="1" i="1" dirty="0" smtClean="0"/>
              <a:t>provision may </a:t>
            </a:r>
            <a:r>
              <a:rPr lang="en-US" sz="2600" b="1" i="1" dirty="0"/>
              <a:t>be entered by any court of competent jurisdiction</a:t>
            </a:r>
            <a:r>
              <a:rPr lang="en-US" dirty="0" smtClean="0"/>
              <a:t>.</a:t>
            </a:r>
          </a:p>
          <a:p>
            <a:endParaRPr lang="en-US" sz="1600" dirty="0" smtClean="0"/>
          </a:p>
          <a:p>
            <a:pPr marL="457200" indent="-457200">
              <a:buAutoNum type="arabicPeriod"/>
            </a:pPr>
            <a:r>
              <a:rPr lang="en-US" b="1" dirty="0" smtClean="0"/>
              <a:t>Appointment </a:t>
            </a:r>
            <a:r>
              <a:rPr lang="en-US" b="1" dirty="0"/>
              <a:t>of </a:t>
            </a:r>
            <a:r>
              <a:rPr lang="en-US" b="1" dirty="0" smtClean="0"/>
              <a:t>arbitrator</a:t>
            </a:r>
          </a:p>
          <a:p>
            <a:pPr marL="457200" indent="-457200">
              <a:buAutoNum type="arabicPeriod"/>
            </a:pPr>
            <a:endParaRPr lang="en-US" sz="500" dirty="0" smtClean="0"/>
          </a:p>
          <a:p>
            <a:pPr marL="457200" indent="-457200">
              <a:buAutoNum type="arabicPeriod"/>
            </a:pPr>
            <a:endParaRPr lang="en-US" sz="700" dirty="0"/>
          </a:p>
          <a:p>
            <a:pPr marL="465138" indent="0">
              <a:buNone/>
            </a:pPr>
            <a:r>
              <a:rPr lang="en-US" i="1" dirty="0" smtClean="0"/>
              <a:t>The </a:t>
            </a:r>
            <a:r>
              <a:rPr lang="en-US" i="1" dirty="0"/>
              <a:t>arbitral tribunal shall be composed of [one or three] arbitrator(s</a:t>
            </a:r>
            <a:r>
              <a:rPr lang="en-US" i="1" dirty="0" smtClean="0"/>
              <a:t>).</a:t>
            </a:r>
          </a:p>
          <a:p>
            <a:endParaRPr lang="en-US" i="1" dirty="0" smtClean="0"/>
          </a:p>
          <a:p>
            <a:pPr marL="0" indent="0">
              <a:buNone/>
            </a:pPr>
            <a:r>
              <a:rPr lang="en-US" dirty="0" smtClean="0"/>
              <a:t>2. </a:t>
            </a:r>
            <a:r>
              <a:rPr lang="en-US" b="1" dirty="0"/>
              <a:t>Place of arbitration and applicable procedural </a:t>
            </a:r>
            <a:r>
              <a:rPr lang="en-US" b="1" dirty="0" smtClean="0"/>
              <a:t>law</a:t>
            </a:r>
          </a:p>
          <a:p>
            <a:pPr marL="0" indent="0">
              <a:buNone/>
            </a:pPr>
            <a:endParaRPr lang="en-US" sz="1300" dirty="0"/>
          </a:p>
          <a:p>
            <a:pPr marL="465138" indent="0">
              <a:buNone/>
            </a:pPr>
            <a:r>
              <a:rPr lang="en-US" i="1" dirty="0" smtClean="0"/>
              <a:t>The </a:t>
            </a:r>
            <a:r>
              <a:rPr lang="en-US" i="1" dirty="0"/>
              <a:t>place of arbitration shall be [choose city and country]. </a:t>
            </a:r>
            <a:r>
              <a:rPr lang="en-US" i="1" dirty="0" smtClean="0"/>
              <a:t>The proceedings </a:t>
            </a:r>
            <a:r>
              <a:rPr lang="en-US" i="1" dirty="0"/>
              <a:t>shall be conducted in accordance with the arbitration </a:t>
            </a:r>
            <a:r>
              <a:rPr lang="en-US" i="1" dirty="0" smtClean="0"/>
              <a:t>law of </a:t>
            </a:r>
            <a:r>
              <a:rPr lang="en-US" i="1" dirty="0"/>
              <a:t>the place of the arbitration</a:t>
            </a:r>
            <a:r>
              <a:rPr lang="en-US" i="1" dirty="0" smtClean="0"/>
              <a:t>.</a:t>
            </a:r>
          </a:p>
          <a:p>
            <a:pPr marL="0" indent="0">
              <a:buNone/>
            </a:pPr>
            <a:endParaRPr lang="en-US" sz="1800" i="1" dirty="0"/>
          </a:p>
          <a:p>
            <a:pPr marL="0" indent="0">
              <a:buNone/>
            </a:pPr>
            <a:r>
              <a:rPr lang="en-US" dirty="0" smtClean="0"/>
              <a:t>3. </a:t>
            </a:r>
            <a:r>
              <a:rPr lang="en-US" b="1" dirty="0" smtClean="0"/>
              <a:t>Language of arbitration</a:t>
            </a:r>
          </a:p>
          <a:p>
            <a:pPr marL="0" indent="0">
              <a:buNone/>
            </a:pPr>
            <a:endParaRPr lang="en-US" sz="1300" dirty="0"/>
          </a:p>
          <a:p>
            <a:pPr marL="465138" indent="0">
              <a:buNone/>
            </a:pPr>
            <a:r>
              <a:rPr lang="en-US" i="1" dirty="0"/>
              <a:t>The language(s) of the arbitration proceedings shall be [</a:t>
            </a:r>
            <a:r>
              <a:rPr lang="en-US" i="1" dirty="0" smtClean="0"/>
              <a:t>choose language(s)].</a:t>
            </a:r>
          </a:p>
          <a:p>
            <a:pPr marL="0" indent="0">
              <a:buNone/>
            </a:pPr>
            <a:endParaRPr lang="en-US" sz="2300" i="1" dirty="0"/>
          </a:p>
          <a:p>
            <a:pPr marL="0" indent="0">
              <a:buNone/>
            </a:pPr>
            <a:r>
              <a:rPr lang="en-US" dirty="0" smtClean="0"/>
              <a:t>4. </a:t>
            </a:r>
            <a:r>
              <a:rPr lang="en-US" b="1" dirty="0" smtClean="0"/>
              <a:t>Law </a:t>
            </a:r>
            <a:r>
              <a:rPr lang="en-US" b="1" dirty="0"/>
              <a:t>governing </a:t>
            </a:r>
            <a:r>
              <a:rPr lang="en-US" b="1" dirty="0" smtClean="0"/>
              <a:t>contract and arbitration agreement</a:t>
            </a:r>
          </a:p>
          <a:p>
            <a:pPr marL="0" indent="0">
              <a:buNone/>
            </a:pPr>
            <a:endParaRPr lang="en-US" sz="1300" dirty="0"/>
          </a:p>
          <a:p>
            <a:pPr marL="465138" indent="0">
              <a:buNone/>
            </a:pPr>
            <a:r>
              <a:rPr lang="en-US" i="1" dirty="0"/>
              <a:t>The contract shall be governed by </a:t>
            </a:r>
            <a:r>
              <a:rPr lang="en-US" i="1" dirty="0" smtClean="0"/>
              <a:t>the </a:t>
            </a:r>
            <a:r>
              <a:rPr lang="en-US" i="1" dirty="0"/>
              <a:t>substantive law of [choose country], exclusive of any </a:t>
            </a:r>
            <a:r>
              <a:rPr lang="en-US" i="1" dirty="0" smtClean="0"/>
              <a:t>conflict-of laws rules </a:t>
            </a:r>
            <a:r>
              <a:rPr lang="en-US" i="1" dirty="0"/>
              <a:t>that could require the application of any other law</a:t>
            </a:r>
            <a:r>
              <a:rPr lang="en-US" i="1" dirty="0" smtClean="0"/>
              <a:t>.</a:t>
            </a:r>
          </a:p>
          <a:p>
            <a:pPr marL="0" indent="0">
              <a:buNone/>
            </a:pPr>
            <a:endParaRPr lang="en-US" sz="900" dirty="0"/>
          </a:p>
          <a:p>
            <a:pPr marL="465138" indent="0">
              <a:buNone/>
            </a:pPr>
            <a:r>
              <a:rPr lang="en-US" i="1" dirty="0"/>
              <a:t>The arbitration agreement shall be governed by [choose </a:t>
            </a:r>
            <a:r>
              <a:rPr lang="en-US" i="1" dirty="0" smtClean="0"/>
              <a:t>relevant law].</a:t>
            </a:r>
            <a:endParaRPr lang="en-US" i="1" dirty="0"/>
          </a:p>
        </p:txBody>
      </p:sp>
    </p:spTree>
    <p:extLst>
      <p:ext uri="{BB962C8B-B14F-4D97-AF65-F5344CB8AC3E}">
        <p14:creationId xmlns:p14="http://schemas.microsoft.com/office/powerpoint/2010/main" val="3534680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12354560" cy="6370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5"/>
          <p:cNvSpPr txBox="1">
            <a:spLocks noChangeArrowheads="1"/>
          </p:cNvSpPr>
          <p:nvPr/>
        </p:nvSpPr>
        <p:spPr bwMode="auto">
          <a:xfrm>
            <a:off x="1811655" y="5940108"/>
            <a:ext cx="4987925" cy="4302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100" dirty="0"/>
              <a:t>* </a:t>
            </a:r>
            <a:r>
              <a:rPr lang="en-US" altLang="en-US" sz="1100" b="1" dirty="0"/>
              <a:t>Global Arbitration News (GAR), International Arbitration Statistics 2018 </a:t>
            </a:r>
            <a:r>
              <a:rPr lang="en-US" altLang="en-US" sz="1100" dirty="0"/>
              <a:t>Dr. Markus </a:t>
            </a:r>
            <a:r>
              <a:rPr lang="en-US" altLang="en-US" sz="1100" dirty="0" err="1"/>
              <a:t>Altenkirch</a:t>
            </a:r>
            <a:r>
              <a:rPr lang="en-US" altLang="en-US" sz="1100" dirty="0"/>
              <a:t> and Malika </a:t>
            </a:r>
            <a:r>
              <a:rPr lang="en-US" altLang="en-US" sz="1100" dirty="0" err="1"/>
              <a:t>Boussihmad</a:t>
            </a:r>
            <a:r>
              <a:rPr lang="en-US" altLang="en-US" sz="1100" dirty="0"/>
              <a:t>,  July 2, 2019</a:t>
            </a:r>
          </a:p>
        </p:txBody>
      </p:sp>
      <p:sp>
        <p:nvSpPr>
          <p:cNvPr id="6" name="TextBox 5"/>
          <p:cNvSpPr txBox="1"/>
          <p:nvPr/>
        </p:nvSpPr>
        <p:spPr>
          <a:xfrm>
            <a:off x="7045643" y="5256658"/>
            <a:ext cx="719137" cy="369888"/>
          </a:xfrm>
          <a:prstGeom prst="rect">
            <a:avLst/>
          </a:prstGeom>
          <a:solidFill>
            <a:srgbClr val="F6FCB8"/>
          </a:solidFill>
        </p:spPr>
        <p:txBody>
          <a:bodyPr>
            <a:spAutoFit/>
          </a:bodyPr>
          <a:lstStyle/>
          <a:p>
            <a:pPr>
              <a:defRPr/>
            </a:pPr>
            <a:r>
              <a:rPr lang="en-US" b="1" dirty="0"/>
              <a:t>4130</a:t>
            </a:r>
          </a:p>
        </p:txBody>
      </p:sp>
      <p:sp>
        <p:nvSpPr>
          <p:cNvPr id="7" name="TextBox 6"/>
          <p:cNvSpPr txBox="1"/>
          <p:nvPr/>
        </p:nvSpPr>
        <p:spPr>
          <a:xfrm>
            <a:off x="10699433" y="5268723"/>
            <a:ext cx="750887" cy="371475"/>
          </a:xfrm>
          <a:prstGeom prst="rect">
            <a:avLst/>
          </a:prstGeom>
          <a:solidFill>
            <a:srgbClr val="F6FCB8"/>
          </a:solidFill>
        </p:spPr>
        <p:txBody>
          <a:bodyPr>
            <a:spAutoFit/>
          </a:bodyPr>
          <a:lstStyle/>
          <a:p>
            <a:pPr>
              <a:defRPr/>
            </a:pPr>
            <a:r>
              <a:rPr lang="en-US" b="1" dirty="0"/>
              <a:t>6288</a:t>
            </a:r>
          </a:p>
        </p:txBody>
      </p:sp>
      <p:sp>
        <p:nvSpPr>
          <p:cNvPr id="8" name="Slide Number Placeholder 7"/>
          <p:cNvSpPr>
            <a:spLocks noGrp="1"/>
          </p:cNvSpPr>
          <p:nvPr>
            <p:ph type="sldNum" sz="quarter" idx="4"/>
          </p:nvPr>
        </p:nvSpPr>
        <p:spPr/>
        <p:txBody>
          <a:bodyPr/>
          <a:lstStyle/>
          <a:p>
            <a:r>
              <a:rPr lang="en-US" dirty="0" smtClean="0"/>
              <a:t>-</a:t>
            </a:r>
            <a:fld id="{9066CA1A-F649-4A90-A78B-26FF351A1AF2}" type="slidenum">
              <a:rPr lang="en-US" smtClean="0"/>
              <a:t>15</a:t>
            </a:fld>
            <a:r>
              <a:rPr lang="en-US" dirty="0" smtClean="0"/>
              <a:t>-</a:t>
            </a:r>
            <a:endParaRPr lang="en-US" dirty="0"/>
          </a:p>
        </p:txBody>
      </p:sp>
    </p:spTree>
    <p:extLst>
      <p:ext uri="{BB962C8B-B14F-4D97-AF65-F5344CB8AC3E}">
        <p14:creationId xmlns:p14="http://schemas.microsoft.com/office/powerpoint/2010/main" val="2091505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210" y="335187"/>
            <a:ext cx="4654612" cy="888868"/>
          </a:xfrm>
        </p:spPr>
        <p:txBody>
          <a:bodyPr/>
          <a:lstStyle/>
          <a:p>
            <a:pPr>
              <a:defRPr/>
            </a:pPr>
            <a:r>
              <a:rPr lang="en-US" dirty="0">
                <a:solidFill>
                  <a:srgbClr val="0D2559"/>
                </a:solidFill>
              </a:rPr>
              <a:t>Arbitration features</a:t>
            </a:r>
          </a:p>
        </p:txBody>
      </p:sp>
      <p:sp>
        <p:nvSpPr>
          <p:cNvPr id="4" name="Rectangle 2"/>
          <p:cNvSpPr txBox="1">
            <a:spLocks noChangeArrowheads="1"/>
          </p:cNvSpPr>
          <p:nvPr/>
        </p:nvSpPr>
        <p:spPr>
          <a:xfrm>
            <a:off x="955040" y="1076960"/>
            <a:ext cx="10038080" cy="6004560"/>
          </a:xfrm>
          <a:prstGeom prst="rect">
            <a:avLst/>
          </a:prstGeom>
        </p:spPr>
        <p:txBody>
          <a:bodyPr/>
          <a:lstStyle>
            <a:lvl1pPr marL="461963" indent="-461963" algn="l" rtl="0" eaLnBrk="1" fontAlgn="base" hangingPunct="1">
              <a:spcBef>
                <a:spcPct val="20000"/>
              </a:spcBef>
              <a:spcAft>
                <a:spcPct val="0"/>
              </a:spcAft>
              <a:buFont typeface="Arial" pitchFamily="34" charset="0"/>
              <a:buChar char="•"/>
              <a:defRPr sz="3000">
                <a:solidFill>
                  <a:srgbClr val="000000"/>
                </a:solidFill>
                <a:latin typeface="Arial" pitchFamily="34" charset="0"/>
                <a:ea typeface="+mn-ea"/>
                <a:cs typeface="Arial" pitchFamily="34" charset="0"/>
              </a:defRPr>
            </a:lvl1pPr>
            <a:lvl2pPr marL="914400" indent="-400050" algn="l" rtl="0" eaLnBrk="1" fontAlgn="base" hangingPunct="1">
              <a:spcBef>
                <a:spcPct val="20000"/>
              </a:spcBef>
              <a:spcAft>
                <a:spcPct val="0"/>
              </a:spcAft>
              <a:buChar char="–"/>
              <a:defRPr sz="2600">
                <a:solidFill>
                  <a:srgbClr val="000000"/>
                </a:solidFill>
                <a:latin typeface="Arial" pitchFamily="34" charset="0"/>
                <a:cs typeface="Arial" pitchFamily="34" charset="0"/>
              </a:defRPr>
            </a:lvl2pPr>
            <a:lvl3pPr marL="1376363" indent="-407988" algn="l" rtl="0" eaLnBrk="1" fontAlgn="base" hangingPunct="1">
              <a:spcBef>
                <a:spcPct val="20000"/>
              </a:spcBef>
              <a:spcAft>
                <a:spcPct val="0"/>
              </a:spcAft>
              <a:buFont typeface="Wingdings" pitchFamily="2" charset="2"/>
              <a:buChar char="Ø"/>
              <a:defRPr sz="2400">
                <a:solidFill>
                  <a:srgbClr val="000000"/>
                </a:solidFill>
                <a:latin typeface="Arial" pitchFamily="34" charset="0"/>
                <a:cs typeface="Arial" pitchFamily="34" charset="0"/>
              </a:defRPr>
            </a:lvl3pPr>
            <a:lvl4pPr marL="1828800" indent="-400050" algn="l" rtl="0" eaLnBrk="1" fontAlgn="base" hangingPunct="1">
              <a:spcBef>
                <a:spcPct val="20000"/>
              </a:spcBef>
              <a:spcAft>
                <a:spcPct val="0"/>
              </a:spcAft>
              <a:buFont typeface="Wingdings" pitchFamily="2" charset="2"/>
              <a:buChar char="§"/>
              <a:defRPr sz="2000">
                <a:solidFill>
                  <a:srgbClr val="000000"/>
                </a:solidFill>
                <a:latin typeface="Arial" pitchFamily="34" charset="0"/>
                <a:cs typeface="Arial" pitchFamily="34" charset="0"/>
              </a:defRPr>
            </a:lvl4pPr>
            <a:lvl5pPr marL="2290763" indent="-407988" algn="l" rtl="0" eaLnBrk="1" fontAlgn="base" hangingPunct="1">
              <a:spcBef>
                <a:spcPct val="20000"/>
              </a:spcBef>
              <a:spcAft>
                <a:spcPct val="0"/>
              </a:spcAft>
              <a:buChar char="»"/>
              <a:defRPr sz="1800">
                <a:solidFill>
                  <a:srgbClr val="000000"/>
                </a:solidFill>
                <a:latin typeface="Arial" pitchFamily="34" charset="0"/>
                <a:cs typeface="Arial" pitchFamily="34" charset="0"/>
              </a:defRPr>
            </a:lvl5pPr>
            <a:lvl6pPr marL="1414463" indent="-128588" algn="l" rtl="0" eaLnBrk="1" fontAlgn="base" hangingPunct="1">
              <a:spcBef>
                <a:spcPct val="20000"/>
              </a:spcBef>
              <a:spcAft>
                <a:spcPct val="0"/>
              </a:spcAft>
              <a:buChar char="»"/>
              <a:defRPr sz="1125">
                <a:solidFill>
                  <a:srgbClr val="1B325F"/>
                </a:solidFill>
                <a:latin typeface="+mn-lt"/>
              </a:defRPr>
            </a:lvl6pPr>
            <a:lvl7pPr marL="1671638" indent="-128588" algn="l" rtl="0" eaLnBrk="1" fontAlgn="base" hangingPunct="1">
              <a:spcBef>
                <a:spcPct val="20000"/>
              </a:spcBef>
              <a:spcAft>
                <a:spcPct val="0"/>
              </a:spcAft>
              <a:buChar char="»"/>
              <a:defRPr sz="1125">
                <a:solidFill>
                  <a:srgbClr val="1B325F"/>
                </a:solidFill>
                <a:latin typeface="+mn-lt"/>
              </a:defRPr>
            </a:lvl7pPr>
            <a:lvl8pPr marL="1928813" indent="-128588" algn="l" rtl="0" eaLnBrk="1" fontAlgn="base" hangingPunct="1">
              <a:spcBef>
                <a:spcPct val="20000"/>
              </a:spcBef>
              <a:spcAft>
                <a:spcPct val="0"/>
              </a:spcAft>
              <a:buChar char="»"/>
              <a:defRPr sz="1125">
                <a:solidFill>
                  <a:srgbClr val="1B325F"/>
                </a:solidFill>
                <a:latin typeface="+mn-lt"/>
              </a:defRPr>
            </a:lvl8pPr>
            <a:lvl9pPr marL="2185988" indent="-128588" algn="l" rtl="0" eaLnBrk="1" fontAlgn="base" hangingPunct="1">
              <a:spcBef>
                <a:spcPct val="20000"/>
              </a:spcBef>
              <a:spcAft>
                <a:spcPct val="0"/>
              </a:spcAft>
              <a:buChar char="»"/>
              <a:defRPr sz="1125">
                <a:solidFill>
                  <a:srgbClr val="1B325F"/>
                </a:solidFill>
                <a:latin typeface="+mn-lt"/>
              </a:defRPr>
            </a:lvl9pPr>
          </a:lstStyle>
          <a:p>
            <a:pPr>
              <a:buFont typeface="Wingdings" panose="05000000000000000000" pitchFamily="2" charset="2"/>
              <a:buNone/>
              <a:defRPr/>
            </a:pPr>
            <a:r>
              <a:rPr lang="en-US" sz="2800" kern="0" dirty="0" smtClean="0"/>
              <a:t> </a:t>
            </a:r>
          </a:p>
          <a:p>
            <a:pPr lvl="1">
              <a:defRPr/>
            </a:pPr>
            <a:endParaRPr lang="en-GB" sz="100" b="1" kern="0" dirty="0" smtClean="0"/>
          </a:p>
          <a:p>
            <a:pPr lvl="1">
              <a:defRPr/>
            </a:pPr>
            <a:endParaRPr lang="en-US" sz="100" kern="0" dirty="0" smtClean="0"/>
          </a:p>
          <a:p>
            <a:pPr lvl="2">
              <a:defRPr/>
            </a:pPr>
            <a:endParaRPr lang="en-US" sz="100" kern="0" dirty="0" smtClean="0"/>
          </a:p>
          <a:p>
            <a:pPr lvl="1">
              <a:defRPr/>
            </a:pPr>
            <a:endParaRPr lang="en-GB" sz="100" kern="0" dirty="0" smtClean="0"/>
          </a:p>
          <a:p>
            <a:pPr>
              <a:defRPr/>
            </a:pPr>
            <a:r>
              <a:rPr lang="en-GB" sz="2600" b="1" kern="0" dirty="0" smtClean="0"/>
              <a:t>Why choose international arbitration?</a:t>
            </a:r>
          </a:p>
          <a:p>
            <a:pPr>
              <a:defRPr/>
            </a:pPr>
            <a:endParaRPr lang="en-GB" sz="700" b="1" kern="0" dirty="0" smtClean="0"/>
          </a:p>
          <a:p>
            <a:pPr>
              <a:defRPr/>
            </a:pPr>
            <a:endParaRPr lang="en-GB" sz="100" b="1" kern="0" dirty="0" smtClean="0"/>
          </a:p>
          <a:p>
            <a:pPr lvl="3">
              <a:defRPr/>
            </a:pPr>
            <a:endParaRPr lang="en-GB" sz="100" b="1" kern="0" dirty="0" smtClean="0"/>
          </a:p>
          <a:p>
            <a:pPr marL="566738" lvl="1" indent="-284163">
              <a:defRPr/>
            </a:pPr>
            <a:endParaRPr lang="en-GB" sz="1600" b="1" kern="0" dirty="0" smtClean="0"/>
          </a:p>
          <a:p>
            <a:pPr marL="566738" lvl="1" indent="-284163">
              <a:defRPr/>
            </a:pPr>
            <a:r>
              <a:rPr lang="en-GB" sz="2300" b="1" kern="0" dirty="0" smtClean="0"/>
              <a:t>Certainty </a:t>
            </a:r>
            <a:r>
              <a:rPr lang="en-GB" sz="2300" b="1" kern="0" dirty="0" smtClean="0"/>
              <a:t>of single, central forum</a:t>
            </a:r>
          </a:p>
          <a:p>
            <a:pPr marL="566738" lvl="1" indent="-284163">
              <a:defRPr/>
            </a:pPr>
            <a:r>
              <a:rPr lang="en-GB" sz="2300" b="1" kern="0" dirty="0" smtClean="0"/>
              <a:t>Neutral forum</a:t>
            </a:r>
          </a:p>
          <a:p>
            <a:pPr marL="566738" lvl="1" indent="-284163">
              <a:defRPr/>
            </a:pPr>
            <a:endParaRPr lang="en-GB" sz="100" b="1" kern="0" dirty="0" smtClean="0"/>
          </a:p>
          <a:p>
            <a:pPr marL="566738" lvl="1" indent="-284163">
              <a:defRPr/>
            </a:pPr>
            <a:r>
              <a:rPr lang="en-US" sz="2300" b="1" kern="0" dirty="0" smtClean="0"/>
              <a:t>Parties participate in choice of arbitrator(s) → arbitrator expertise</a:t>
            </a:r>
          </a:p>
          <a:p>
            <a:pPr marL="566738" lvl="1" indent="-284163">
              <a:defRPr/>
            </a:pPr>
            <a:r>
              <a:rPr lang="en-GB" sz="2300" b="1" kern="0" dirty="0" smtClean="0"/>
              <a:t>Arbitration is consensual → enables party autonomy</a:t>
            </a:r>
          </a:p>
          <a:p>
            <a:pPr marL="566738" lvl="1" indent="-284163">
              <a:defRPr/>
            </a:pPr>
            <a:endParaRPr lang="en-GB" sz="100" b="1" kern="0" dirty="0" smtClean="0"/>
          </a:p>
          <a:p>
            <a:pPr marL="566738" lvl="1" indent="-284163">
              <a:defRPr/>
            </a:pPr>
            <a:r>
              <a:rPr lang="en-US" sz="2300" b="1" kern="0" dirty="0" smtClean="0"/>
              <a:t>Measure of control over procedures in conduct of proceeding</a:t>
            </a:r>
          </a:p>
          <a:p>
            <a:pPr marL="566738" lvl="1" indent="-284163">
              <a:defRPr/>
            </a:pPr>
            <a:endParaRPr lang="en-GB" sz="100" b="1" kern="0" dirty="0" smtClean="0"/>
          </a:p>
          <a:p>
            <a:pPr marL="566738" lvl="1" indent="-284163">
              <a:defRPr/>
            </a:pPr>
            <a:endParaRPr lang="en-GB" sz="100" b="1" kern="0" dirty="0" smtClean="0"/>
          </a:p>
          <a:p>
            <a:pPr marL="566738" lvl="1" indent="-284163">
              <a:defRPr/>
            </a:pPr>
            <a:r>
              <a:rPr lang="en-GB" sz="2300" b="1" kern="0" dirty="0" smtClean="0"/>
              <a:t>Cost-effective / efficient / flexible</a:t>
            </a:r>
          </a:p>
          <a:p>
            <a:pPr marL="566738" lvl="1" indent="-284163">
              <a:defRPr/>
            </a:pPr>
            <a:endParaRPr lang="en-GB" sz="100" b="1" kern="0" dirty="0" smtClean="0"/>
          </a:p>
          <a:p>
            <a:pPr marL="566738" lvl="1" indent="-284163">
              <a:defRPr/>
            </a:pPr>
            <a:r>
              <a:rPr lang="en-US" sz="2300" b="1" kern="0" dirty="0" smtClean="0"/>
              <a:t>Private &amp; confidential</a:t>
            </a:r>
          </a:p>
          <a:p>
            <a:pPr marL="566738" lvl="1" indent="-284163">
              <a:defRPr/>
            </a:pPr>
            <a:endParaRPr lang="en-GB" sz="100" b="1" kern="0" dirty="0" smtClean="0"/>
          </a:p>
          <a:p>
            <a:pPr marL="566738" lvl="1" indent="-284163">
              <a:defRPr/>
            </a:pPr>
            <a:r>
              <a:rPr lang="en-US" sz="2300" b="1" kern="0" dirty="0" smtClean="0"/>
              <a:t>Award is final, binding &amp; enforceable internationally under New York Convention</a:t>
            </a:r>
            <a:endParaRPr lang="en-GB" sz="2300" b="1" kern="0" dirty="0" smtClean="0"/>
          </a:p>
        </p:txBody>
      </p:sp>
      <p:sp>
        <p:nvSpPr>
          <p:cNvPr id="5" name="TextBox 4"/>
          <p:cNvSpPr txBox="1">
            <a:spLocks noChangeArrowheads="1"/>
          </p:cNvSpPr>
          <p:nvPr/>
        </p:nvSpPr>
        <p:spPr bwMode="auto">
          <a:xfrm>
            <a:off x="1353185" y="1633220"/>
            <a:ext cx="806450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600" b="1" dirty="0">
                <a:latin typeface="Times New Roman" panose="02020603050405020304" pitchFamily="18" charset="0"/>
                <a:cs typeface="Times New Roman" panose="02020603050405020304" pitchFamily="18" charset="0"/>
              </a:rPr>
              <a:t>Which of these is often considered most important?</a:t>
            </a:r>
          </a:p>
        </p:txBody>
      </p:sp>
      <p:sp>
        <p:nvSpPr>
          <p:cNvPr id="6" name="Rounded Rectangle 5"/>
          <p:cNvSpPr/>
          <p:nvPr/>
        </p:nvSpPr>
        <p:spPr>
          <a:xfrm>
            <a:off x="960270" y="3073242"/>
            <a:ext cx="3240087" cy="4318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ounded Rectangle 6"/>
          <p:cNvSpPr/>
          <p:nvPr/>
        </p:nvSpPr>
        <p:spPr>
          <a:xfrm>
            <a:off x="955040" y="5606926"/>
            <a:ext cx="9590087" cy="90569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ounded Rectangle 7"/>
          <p:cNvSpPr/>
          <p:nvPr/>
        </p:nvSpPr>
        <p:spPr>
          <a:xfrm>
            <a:off x="1047621" y="4298809"/>
            <a:ext cx="9497505" cy="5143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Slide Number Placeholder 8"/>
          <p:cNvSpPr>
            <a:spLocks noGrp="1"/>
          </p:cNvSpPr>
          <p:nvPr>
            <p:ph type="sldNum" sz="quarter" idx="4"/>
          </p:nvPr>
        </p:nvSpPr>
        <p:spPr/>
        <p:txBody>
          <a:bodyPr/>
          <a:lstStyle/>
          <a:p>
            <a:r>
              <a:rPr lang="en-US" dirty="0" smtClean="0"/>
              <a:t>-</a:t>
            </a:r>
            <a:fld id="{9066CA1A-F649-4A90-A78B-26FF351A1AF2}" type="slidenum">
              <a:rPr lang="en-US" smtClean="0"/>
              <a:t>16</a:t>
            </a:fld>
            <a:r>
              <a:rPr lang="en-US" dirty="0" smtClean="0"/>
              <a:t>-</a:t>
            </a:r>
            <a:endParaRPr lang="en-US" dirty="0"/>
          </a:p>
        </p:txBody>
      </p:sp>
    </p:spTree>
    <p:extLst>
      <p:ext uri="{BB962C8B-B14F-4D97-AF65-F5344CB8AC3E}">
        <p14:creationId xmlns:p14="http://schemas.microsoft.com/office/powerpoint/2010/main" val="2175441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nodeType="clickEffect">
                                  <p:stCondLst>
                                    <p:cond delay="0"/>
                                  </p:stCondLst>
                                  <p:childTnLst>
                                    <p:animEffect transition="out" filter="fade">
                                      <p:cBhvr>
                                        <p:cTn id="6" dur="1000"/>
                                        <p:tgtEl>
                                          <p:spTgt spid="4">
                                            <p:txEl>
                                              <p:pRg st="5" end="5"/>
                                            </p:txEl>
                                          </p:spTgt>
                                        </p:tgtEl>
                                      </p:cBhvr>
                                    </p:animEffect>
                                    <p:anim calcmode="lin" valueType="num">
                                      <p:cBhvr>
                                        <p:cTn id="7" dur="1000"/>
                                        <p:tgtEl>
                                          <p:spTgt spid="4">
                                            <p:txEl>
                                              <p:pRg st="5" end="5"/>
                                            </p:txEl>
                                          </p:spTgt>
                                        </p:tgtEl>
                                        <p:attrNameLst>
                                          <p:attrName>ppt_x</p:attrName>
                                        </p:attrNameLst>
                                      </p:cBhvr>
                                      <p:tavLst>
                                        <p:tav tm="0">
                                          <p:val>
                                            <p:strVal val="ppt_x"/>
                                          </p:val>
                                        </p:tav>
                                        <p:tav tm="100000">
                                          <p:val>
                                            <p:strVal val="ppt_x"/>
                                          </p:val>
                                        </p:tav>
                                      </p:tavLst>
                                    </p:anim>
                                    <p:anim calcmode="lin" valueType="num">
                                      <p:cBhvr>
                                        <p:cTn id="8" dur="1000"/>
                                        <p:tgtEl>
                                          <p:spTgt spid="4">
                                            <p:txEl>
                                              <p:pRg st="5" end="5"/>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4">
                                            <p:txEl>
                                              <p:pRg st="5" end="5"/>
                                            </p:txEl>
                                          </p:spTgt>
                                        </p:tgtEl>
                                        <p:attrNameLst>
                                          <p:attrName>style.visibility</p:attrName>
                                        </p:attrNameLst>
                                      </p:cBhvr>
                                      <p:to>
                                        <p:strVal val="hidden"/>
                                      </p:to>
                                    </p:set>
                                  </p:childTnLst>
                                </p:cTn>
                              </p:par>
                              <p:par>
                                <p:cTn id="10" presetID="3" presetClass="entr" presetSubtype="1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1945" y="163672"/>
            <a:ext cx="8949815" cy="659129"/>
          </a:xfrm>
        </p:spPr>
        <p:txBody>
          <a:bodyPr/>
          <a:lstStyle/>
          <a:p>
            <a:r>
              <a:rPr lang="en-US" altLang="en-US" sz="2900" u="sng" dirty="0" smtClean="0"/>
              <a:t>Hypo</a:t>
            </a:r>
            <a:r>
              <a:rPr lang="en-US" altLang="en-US" sz="2900" dirty="0" smtClean="0"/>
              <a:t>: Dispute Between Life Sciences Companies</a:t>
            </a:r>
          </a:p>
        </p:txBody>
      </p:sp>
      <p:sp>
        <p:nvSpPr>
          <p:cNvPr id="5" name="Rectangle 3"/>
          <p:cNvSpPr txBox="1">
            <a:spLocks noChangeArrowheads="1"/>
          </p:cNvSpPr>
          <p:nvPr/>
        </p:nvSpPr>
        <p:spPr>
          <a:xfrm>
            <a:off x="306704" y="2187575"/>
            <a:ext cx="11621135" cy="4427537"/>
          </a:xfrm>
          <a:prstGeom prst="rect">
            <a:avLst/>
          </a:prstGeom>
        </p:spPr>
        <p:txBody>
          <a:bodyPr/>
          <a:lstStyle>
            <a:lvl1pPr marL="461963" indent="-461963" algn="l" rtl="0" eaLnBrk="1" fontAlgn="base" hangingPunct="1">
              <a:spcBef>
                <a:spcPct val="20000"/>
              </a:spcBef>
              <a:spcAft>
                <a:spcPct val="0"/>
              </a:spcAft>
              <a:buFont typeface="Arial" pitchFamily="34" charset="0"/>
              <a:buChar char="•"/>
              <a:defRPr sz="3000">
                <a:solidFill>
                  <a:srgbClr val="000000"/>
                </a:solidFill>
                <a:latin typeface="Arial" pitchFamily="34" charset="0"/>
                <a:ea typeface="+mn-ea"/>
                <a:cs typeface="Arial" pitchFamily="34" charset="0"/>
              </a:defRPr>
            </a:lvl1pPr>
            <a:lvl2pPr marL="914400" indent="-400050" algn="l" rtl="0" eaLnBrk="1" fontAlgn="base" hangingPunct="1">
              <a:spcBef>
                <a:spcPct val="20000"/>
              </a:spcBef>
              <a:spcAft>
                <a:spcPct val="0"/>
              </a:spcAft>
              <a:buChar char="–"/>
              <a:defRPr sz="2600">
                <a:solidFill>
                  <a:srgbClr val="000000"/>
                </a:solidFill>
                <a:latin typeface="Arial" pitchFamily="34" charset="0"/>
                <a:cs typeface="Arial" pitchFamily="34" charset="0"/>
              </a:defRPr>
            </a:lvl2pPr>
            <a:lvl3pPr marL="1376363" indent="-407988" algn="l" rtl="0" eaLnBrk="1" fontAlgn="base" hangingPunct="1">
              <a:spcBef>
                <a:spcPct val="20000"/>
              </a:spcBef>
              <a:spcAft>
                <a:spcPct val="0"/>
              </a:spcAft>
              <a:buFont typeface="Wingdings" pitchFamily="2" charset="2"/>
              <a:buChar char="Ø"/>
              <a:defRPr sz="2400">
                <a:solidFill>
                  <a:srgbClr val="000000"/>
                </a:solidFill>
                <a:latin typeface="Arial" pitchFamily="34" charset="0"/>
                <a:cs typeface="Arial" pitchFamily="34" charset="0"/>
              </a:defRPr>
            </a:lvl3pPr>
            <a:lvl4pPr marL="1828800" indent="-400050" algn="l" rtl="0" eaLnBrk="1" fontAlgn="base" hangingPunct="1">
              <a:spcBef>
                <a:spcPct val="20000"/>
              </a:spcBef>
              <a:spcAft>
                <a:spcPct val="0"/>
              </a:spcAft>
              <a:buFont typeface="Wingdings" pitchFamily="2" charset="2"/>
              <a:buChar char="§"/>
              <a:defRPr sz="2000">
                <a:solidFill>
                  <a:srgbClr val="000000"/>
                </a:solidFill>
                <a:latin typeface="Arial" pitchFamily="34" charset="0"/>
                <a:cs typeface="Arial" pitchFamily="34" charset="0"/>
              </a:defRPr>
            </a:lvl4pPr>
            <a:lvl5pPr marL="2290763" indent="-407988" algn="l" rtl="0" eaLnBrk="1" fontAlgn="base" hangingPunct="1">
              <a:spcBef>
                <a:spcPct val="20000"/>
              </a:spcBef>
              <a:spcAft>
                <a:spcPct val="0"/>
              </a:spcAft>
              <a:buChar char="»"/>
              <a:defRPr sz="1800">
                <a:solidFill>
                  <a:srgbClr val="000000"/>
                </a:solidFill>
                <a:latin typeface="Arial" pitchFamily="34" charset="0"/>
                <a:cs typeface="Arial" pitchFamily="34" charset="0"/>
              </a:defRPr>
            </a:lvl5pPr>
            <a:lvl6pPr marL="1414463" indent="-128588" algn="l" rtl="0" eaLnBrk="1" fontAlgn="base" hangingPunct="1">
              <a:spcBef>
                <a:spcPct val="20000"/>
              </a:spcBef>
              <a:spcAft>
                <a:spcPct val="0"/>
              </a:spcAft>
              <a:buChar char="»"/>
              <a:defRPr sz="1125">
                <a:solidFill>
                  <a:srgbClr val="1B325F"/>
                </a:solidFill>
                <a:latin typeface="+mn-lt"/>
              </a:defRPr>
            </a:lvl6pPr>
            <a:lvl7pPr marL="1671638" indent="-128588" algn="l" rtl="0" eaLnBrk="1" fontAlgn="base" hangingPunct="1">
              <a:spcBef>
                <a:spcPct val="20000"/>
              </a:spcBef>
              <a:spcAft>
                <a:spcPct val="0"/>
              </a:spcAft>
              <a:buChar char="»"/>
              <a:defRPr sz="1125">
                <a:solidFill>
                  <a:srgbClr val="1B325F"/>
                </a:solidFill>
                <a:latin typeface="+mn-lt"/>
              </a:defRPr>
            </a:lvl7pPr>
            <a:lvl8pPr marL="1928813" indent="-128588" algn="l" rtl="0" eaLnBrk="1" fontAlgn="base" hangingPunct="1">
              <a:spcBef>
                <a:spcPct val="20000"/>
              </a:spcBef>
              <a:spcAft>
                <a:spcPct val="0"/>
              </a:spcAft>
              <a:buChar char="»"/>
              <a:defRPr sz="1125">
                <a:solidFill>
                  <a:srgbClr val="1B325F"/>
                </a:solidFill>
                <a:latin typeface="+mn-lt"/>
              </a:defRPr>
            </a:lvl8pPr>
            <a:lvl9pPr marL="2185988" indent="-128588" algn="l" rtl="0" eaLnBrk="1" fontAlgn="base" hangingPunct="1">
              <a:spcBef>
                <a:spcPct val="20000"/>
              </a:spcBef>
              <a:spcAft>
                <a:spcPct val="0"/>
              </a:spcAft>
              <a:buChar char="»"/>
              <a:defRPr sz="1125">
                <a:solidFill>
                  <a:srgbClr val="1B325F"/>
                </a:solidFill>
                <a:latin typeface="+mn-lt"/>
              </a:defRPr>
            </a:lvl9pPr>
          </a:lstStyle>
          <a:p>
            <a:pPr marL="571500" indent="-571500">
              <a:defRPr/>
            </a:pPr>
            <a:r>
              <a:rPr lang="en-GB" altLang="en-US" sz="2400" b="1" kern="0" dirty="0" smtClean="0"/>
              <a:t>Claims</a:t>
            </a:r>
          </a:p>
          <a:p>
            <a:pPr marL="571500" indent="-571500">
              <a:defRPr/>
            </a:pPr>
            <a:endParaRPr lang="en-GB" altLang="en-US" sz="100" kern="0" dirty="0" smtClean="0"/>
          </a:p>
          <a:p>
            <a:pPr marL="681038" lvl="1" indent="-354013">
              <a:defRPr/>
            </a:pPr>
            <a:r>
              <a:rPr lang="en-GB" altLang="en-US" sz="2200" kern="0" dirty="0" smtClean="0"/>
              <a:t>Breach of license agreement / infringement</a:t>
            </a:r>
          </a:p>
          <a:p>
            <a:pPr marL="681038" lvl="1" indent="-354013">
              <a:defRPr/>
            </a:pPr>
            <a:r>
              <a:rPr lang="en-GB" altLang="en-US" sz="2200" kern="0" dirty="0" smtClean="0"/>
              <a:t>Invalidity of patents </a:t>
            </a:r>
          </a:p>
          <a:p>
            <a:pPr marL="898525" lvl="1" indent="-571500">
              <a:defRPr/>
            </a:pPr>
            <a:endParaRPr lang="en-GB" altLang="en-US" sz="400" kern="0" dirty="0" smtClean="0"/>
          </a:p>
          <a:p>
            <a:pPr marL="571500" indent="-571500">
              <a:defRPr/>
            </a:pPr>
            <a:r>
              <a:rPr lang="en-GB" altLang="en-US" sz="2400" b="1" kern="0" dirty="0" smtClean="0"/>
              <a:t>Facts</a:t>
            </a:r>
          </a:p>
          <a:p>
            <a:pPr marL="571500" indent="-571500">
              <a:defRPr/>
            </a:pPr>
            <a:endParaRPr lang="en-GB" altLang="en-US" sz="1050" b="1" kern="0" dirty="0" smtClean="0"/>
          </a:p>
          <a:p>
            <a:pPr marL="571500" indent="-571500">
              <a:defRPr/>
            </a:pPr>
            <a:endParaRPr lang="en-GB" altLang="en-US" sz="100" kern="0" dirty="0" smtClean="0"/>
          </a:p>
          <a:p>
            <a:pPr marL="681038" lvl="1" indent="-447675">
              <a:defRPr/>
            </a:pPr>
            <a:r>
              <a:rPr lang="en-GB" altLang="en-US" sz="2200" kern="0" dirty="0" smtClean="0"/>
              <a:t>R&amp; D license for patented biotechnology used by Pharma B in several countries</a:t>
            </a:r>
          </a:p>
          <a:p>
            <a:pPr marL="681038" lvl="1" indent="-447675">
              <a:defRPr/>
            </a:pPr>
            <a:r>
              <a:rPr lang="en-GB" altLang="en-US" sz="2200" kern="0" dirty="0" smtClean="0"/>
              <a:t>Multiple patents in US and worldwide</a:t>
            </a:r>
          </a:p>
          <a:p>
            <a:pPr marL="681038" lvl="1" indent="-447675">
              <a:defRPr/>
            </a:pPr>
            <a:r>
              <a:rPr lang="en-GB" altLang="en-US" sz="2200" kern="0" dirty="0" smtClean="0"/>
              <a:t>Pharma B developing new therapeutic drug</a:t>
            </a:r>
          </a:p>
          <a:p>
            <a:pPr marL="681038" lvl="1" indent="-447675">
              <a:defRPr/>
            </a:pPr>
            <a:r>
              <a:rPr lang="en-GB" altLang="en-US" sz="2200" kern="0" dirty="0" smtClean="0"/>
              <a:t>Clinical trials around world, moves through FDA’s NDA process</a:t>
            </a:r>
          </a:p>
          <a:p>
            <a:pPr marL="681038" lvl="1" indent="-447675">
              <a:defRPr/>
            </a:pPr>
            <a:r>
              <a:rPr lang="en-GB" altLang="en-US" sz="2200" kern="0" dirty="0" smtClean="0"/>
              <a:t>After making milestone payments, Pharma B withholds royalties (derived from sales of new drug)</a:t>
            </a:r>
          </a:p>
          <a:p>
            <a:pPr marL="898525" lvl="1" indent="-571500">
              <a:defRPr/>
            </a:pPr>
            <a:endParaRPr lang="en-GB" altLang="en-US" sz="2200" kern="0" dirty="0" smtClean="0"/>
          </a:p>
          <a:p>
            <a:pPr marL="571500" indent="-571500">
              <a:defRPr/>
            </a:pPr>
            <a:endParaRPr lang="en-GB" altLang="en-US" sz="100" kern="0" dirty="0" smtClean="0"/>
          </a:p>
        </p:txBody>
      </p:sp>
      <p:sp>
        <p:nvSpPr>
          <p:cNvPr id="6" name="Oval 4"/>
          <p:cNvSpPr>
            <a:spLocks noChangeArrowheads="1"/>
          </p:cNvSpPr>
          <p:nvPr/>
        </p:nvSpPr>
        <p:spPr bwMode="auto">
          <a:xfrm>
            <a:off x="464752" y="966153"/>
            <a:ext cx="4550277" cy="669925"/>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dirty="0" smtClean="0">
                <a:latin typeface="Garamond" panose="02020404030301010803" pitchFamily="18" charset="0"/>
              </a:rPr>
              <a:t>Pharma A</a:t>
            </a:r>
          </a:p>
          <a:p>
            <a:pPr algn="ctr">
              <a:spcBef>
                <a:spcPct val="0"/>
              </a:spcBef>
              <a:buClrTx/>
              <a:buSzTx/>
              <a:buFontTx/>
              <a:buNone/>
              <a:defRPr/>
            </a:pPr>
            <a:r>
              <a:rPr lang="en-US" altLang="en-US" sz="1800" b="1" dirty="0" smtClean="0">
                <a:latin typeface="Garamond" panose="02020404030301010803" pitchFamily="18" charset="0"/>
              </a:rPr>
              <a:t>Licensor </a:t>
            </a:r>
          </a:p>
        </p:txBody>
      </p:sp>
      <p:sp>
        <p:nvSpPr>
          <p:cNvPr id="7" name="Oval 5"/>
          <p:cNvSpPr>
            <a:spLocks noChangeArrowheads="1"/>
          </p:cNvSpPr>
          <p:nvPr/>
        </p:nvSpPr>
        <p:spPr bwMode="auto">
          <a:xfrm>
            <a:off x="6459440" y="1044575"/>
            <a:ext cx="4744495" cy="690563"/>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dirty="0" smtClean="0">
                <a:latin typeface="Garamond" panose="02020404030301010803" pitchFamily="18" charset="0"/>
              </a:rPr>
              <a:t>Pharma B</a:t>
            </a:r>
          </a:p>
          <a:p>
            <a:pPr algn="ctr">
              <a:spcBef>
                <a:spcPct val="0"/>
              </a:spcBef>
              <a:buClrTx/>
              <a:buSzTx/>
              <a:buFontTx/>
              <a:buNone/>
              <a:defRPr/>
            </a:pPr>
            <a:r>
              <a:rPr lang="en-US" altLang="en-US" sz="1800" b="1" dirty="0" smtClean="0">
                <a:latin typeface="Garamond" panose="02020404030301010803" pitchFamily="18" charset="0"/>
              </a:rPr>
              <a:t>Licensee</a:t>
            </a:r>
          </a:p>
        </p:txBody>
      </p:sp>
      <p:sp>
        <p:nvSpPr>
          <p:cNvPr id="8" name="Left-Right Arrow 7"/>
          <p:cNvSpPr/>
          <p:nvPr/>
        </p:nvSpPr>
        <p:spPr>
          <a:xfrm>
            <a:off x="5301286" y="1269365"/>
            <a:ext cx="1065003" cy="142875"/>
          </a:xfrm>
          <a:prstGeom prst="leftRightArrow">
            <a:avLst/>
          </a:prstGeom>
          <a:solidFill>
            <a:schemeClr val="accent1">
              <a:lumMod val="40000"/>
              <a:lumOff val="60000"/>
            </a:schemeClr>
          </a:solidFill>
          <a:ln>
            <a:solidFill>
              <a:srgbClr val="0D255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extBox 2"/>
          <p:cNvSpPr txBox="1">
            <a:spLocks noChangeArrowheads="1"/>
          </p:cNvSpPr>
          <p:nvPr/>
        </p:nvSpPr>
        <p:spPr bwMode="auto">
          <a:xfrm>
            <a:off x="4100754" y="1779430"/>
            <a:ext cx="3466065" cy="677863"/>
          </a:xfrm>
          <a:prstGeom prst="rect">
            <a:avLst/>
          </a:prstGeom>
          <a:noFill/>
          <a:ln w="9525">
            <a:solidFill>
              <a:srgbClr val="00206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900" b="1">
                <a:latin typeface="Times New Roman" panose="02020603050405020304" pitchFamily="18" charset="0"/>
                <a:cs typeface="Times New Roman" panose="02020603050405020304" pitchFamily="18" charset="0"/>
              </a:rPr>
              <a:t>R&amp;D license for</a:t>
            </a:r>
          </a:p>
          <a:p>
            <a:pPr algn="ctr"/>
            <a:r>
              <a:rPr lang="en-US" altLang="en-US" sz="1900" b="1">
                <a:latin typeface="Times New Roman" panose="02020603050405020304" pitchFamily="18" charset="0"/>
                <a:cs typeface="Times New Roman" panose="02020603050405020304" pitchFamily="18" charset="0"/>
              </a:rPr>
              <a:t>patented research tools</a:t>
            </a:r>
          </a:p>
        </p:txBody>
      </p:sp>
      <p:sp>
        <p:nvSpPr>
          <p:cNvPr id="10" name="Slide Number Placeholder 9"/>
          <p:cNvSpPr>
            <a:spLocks noGrp="1"/>
          </p:cNvSpPr>
          <p:nvPr>
            <p:ph type="sldNum" sz="quarter" idx="4"/>
          </p:nvPr>
        </p:nvSpPr>
        <p:spPr/>
        <p:txBody>
          <a:bodyPr/>
          <a:lstStyle/>
          <a:p>
            <a:r>
              <a:rPr lang="en-US" dirty="0" smtClean="0"/>
              <a:t>-</a:t>
            </a:r>
            <a:fld id="{9066CA1A-F649-4A90-A78B-26FF351A1AF2}" type="slidenum">
              <a:rPr lang="en-US" smtClean="0"/>
              <a:t>17</a:t>
            </a:fld>
            <a:r>
              <a:rPr lang="en-US" dirty="0" smtClean="0"/>
              <a:t>-</a:t>
            </a:r>
            <a:endParaRPr lang="en-US" dirty="0"/>
          </a:p>
        </p:txBody>
      </p:sp>
    </p:spTree>
    <p:extLst>
      <p:ext uri="{BB962C8B-B14F-4D97-AF65-F5344CB8AC3E}">
        <p14:creationId xmlns:p14="http://schemas.microsoft.com/office/powerpoint/2010/main" val="25423237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Arbitrability of Patent Disputes</a:t>
            </a:r>
            <a:endParaRPr lang="en-US" dirty="0"/>
          </a:p>
        </p:txBody>
      </p:sp>
      <p:sp>
        <p:nvSpPr>
          <p:cNvPr id="3" name="Content Placeholder 2"/>
          <p:cNvSpPr>
            <a:spLocks noGrp="1"/>
          </p:cNvSpPr>
          <p:nvPr>
            <p:ph sz="quarter" idx="10"/>
          </p:nvPr>
        </p:nvSpPr>
        <p:spPr>
          <a:xfrm>
            <a:off x="506420" y="2029106"/>
            <a:ext cx="11142248" cy="4615093"/>
          </a:xfrm>
        </p:spPr>
        <p:txBody>
          <a:bodyPr/>
          <a:lstStyle/>
          <a:p>
            <a:pPr marL="0" indent="0">
              <a:buNone/>
              <a:defRPr/>
            </a:pPr>
            <a:r>
              <a:rPr lang="en-US" b="1" dirty="0"/>
              <a:t>35 </a:t>
            </a:r>
            <a:r>
              <a:rPr lang="en-US" b="1" dirty="0" smtClean="0"/>
              <a:t>US Code </a:t>
            </a:r>
            <a:r>
              <a:rPr lang="en-US" b="1" dirty="0"/>
              <a:t>§ 294. Voluntary arbitration </a:t>
            </a:r>
          </a:p>
          <a:p>
            <a:pPr>
              <a:defRPr/>
            </a:pPr>
            <a:endParaRPr lang="en-US" sz="1600" dirty="0"/>
          </a:p>
          <a:p>
            <a:pPr>
              <a:defRPr/>
            </a:pPr>
            <a:r>
              <a:rPr lang="en-US" dirty="0"/>
              <a:t>(a) A contract involving a patent or any right under a patent may contain a provision requiring arbitration of any dispute relating to patent validity or infringement arising under the contract…. Any such provision or agreement shall be valid, irrevocable, and enforceable, except for any grounds that exist at law or in equity for revocation of a contract.</a:t>
            </a:r>
          </a:p>
          <a:p>
            <a:pPr>
              <a:defRPr/>
            </a:pPr>
            <a:endParaRPr lang="en-US" dirty="0"/>
          </a:p>
          <a:p>
            <a:pPr>
              <a:defRPr/>
            </a:pPr>
            <a:r>
              <a:rPr lang="en-US" dirty="0"/>
              <a:t>(c) An award by an arbitrator </a:t>
            </a:r>
            <a:r>
              <a:rPr lang="en-US" b="1" i="1" dirty="0"/>
              <a:t>shall be final and binding between the parties to the arbitration but shall have no force or effect on any other person</a:t>
            </a:r>
            <a:r>
              <a:rPr lang="en-US" dirty="0"/>
              <a:t>.</a:t>
            </a:r>
          </a:p>
          <a:p>
            <a:pPr>
              <a:defRPr/>
            </a:pPr>
            <a:endParaRPr lang="en-US" dirty="0"/>
          </a:p>
          <a:p>
            <a:endParaRPr lang="en-US" dirty="0"/>
          </a:p>
        </p:txBody>
      </p:sp>
      <p:sp>
        <p:nvSpPr>
          <p:cNvPr id="4" name="Slide Number Placeholder 3"/>
          <p:cNvSpPr>
            <a:spLocks noGrp="1"/>
          </p:cNvSpPr>
          <p:nvPr>
            <p:ph type="sldNum" sz="quarter" idx="4"/>
          </p:nvPr>
        </p:nvSpPr>
        <p:spPr/>
        <p:txBody>
          <a:bodyPr/>
          <a:lstStyle/>
          <a:p>
            <a:r>
              <a:rPr lang="en-US" dirty="0" smtClean="0"/>
              <a:t>-</a:t>
            </a:r>
            <a:fld id="{9066CA1A-F649-4A90-A78B-26FF351A1AF2}" type="slidenum">
              <a:rPr lang="en-US" smtClean="0"/>
              <a:t>18</a:t>
            </a:fld>
            <a:r>
              <a:rPr lang="en-US" dirty="0" smtClean="0"/>
              <a:t>-</a:t>
            </a:r>
            <a:endParaRPr lang="en-US" dirty="0"/>
          </a:p>
        </p:txBody>
      </p:sp>
    </p:spTree>
    <p:extLst>
      <p:ext uri="{BB962C8B-B14F-4D97-AF65-F5344CB8AC3E}">
        <p14:creationId xmlns:p14="http://schemas.microsoft.com/office/powerpoint/2010/main" val="35133138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441" y="404479"/>
            <a:ext cx="5676727" cy="888868"/>
          </a:xfrm>
        </p:spPr>
        <p:txBody>
          <a:bodyPr/>
          <a:lstStyle/>
          <a:p>
            <a:r>
              <a:rPr lang="en-US" altLang="en-US" dirty="0"/>
              <a:t>License Agreement</a:t>
            </a:r>
            <a:endParaRPr lang="en-US" dirty="0"/>
          </a:p>
        </p:txBody>
      </p:sp>
      <p:sp>
        <p:nvSpPr>
          <p:cNvPr id="3" name="Content Placeholder 2"/>
          <p:cNvSpPr>
            <a:spLocks noGrp="1"/>
          </p:cNvSpPr>
          <p:nvPr>
            <p:ph sz="quarter" idx="10"/>
          </p:nvPr>
        </p:nvSpPr>
        <p:spPr>
          <a:xfrm>
            <a:off x="421450" y="1615809"/>
            <a:ext cx="11142248" cy="4835846"/>
          </a:xfrm>
        </p:spPr>
        <p:txBody>
          <a:bodyPr/>
          <a:lstStyle/>
          <a:p>
            <a:pPr marL="339725" indent="-339725">
              <a:defRPr/>
            </a:pPr>
            <a:r>
              <a:rPr lang="en-GB" altLang="en-US" sz="2200" b="1" dirty="0"/>
              <a:t>License Agreement – extremely important </a:t>
            </a:r>
            <a:r>
              <a:rPr lang="en-GB" altLang="en-US" sz="2200" b="1" dirty="0" smtClean="0"/>
              <a:t>contract </a:t>
            </a:r>
            <a:r>
              <a:rPr lang="en-GB" altLang="en-US" sz="2200" b="1" dirty="0"/>
              <a:t>in modern conceptual economy – over $110 billion annually to patent owners</a:t>
            </a:r>
          </a:p>
          <a:p>
            <a:pPr marL="571500" indent="-571500">
              <a:defRPr/>
            </a:pPr>
            <a:endParaRPr lang="en-GB" altLang="en-US" sz="1000" dirty="0"/>
          </a:p>
          <a:p>
            <a:pPr marL="339725" indent="-339725">
              <a:defRPr/>
            </a:pPr>
            <a:r>
              <a:rPr lang="en-GB" altLang="en-US" sz="2200" b="1" dirty="0"/>
              <a:t>R&amp; D license </a:t>
            </a:r>
            <a:r>
              <a:rPr lang="en-GB" altLang="en-US" sz="2200" dirty="0"/>
              <a:t>(“reach-through </a:t>
            </a:r>
            <a:r>
              <a:rPr lang="en-GB" altLang="en-US" sz="2200" dirty="0" smtClean="0"/>
              <a:t>license agreement”)</a:t>
            </a:r>
            <a:endParaRPr lang="en-GB" altLang="en-US" sz="2200" dirty="0"/>
          </a:p>
          <a:p>
            <a:pPr marL="898525" lvl="1" indent="-571500">
              <a:defRPr/>
            </a:pPr>
            <a:endParaRPr lang="en-GB" altLang="en-US" sz="200" dirty="0"/>
          </a:p>
          <a:p>
            <a:pPr marL="898525" lvl="1" indent="-571500">
              <a:defRPr/>
            </a:pPr>
            <a:r>
              <a:rPr lang="en-US" altLang="en-US" sz="2100" dirty="0"/>
              <a:t>reach-through license provides royalties to licensor (developer of patented research tool) </a:t>
            </a:r>
            <a:r>
              <a:rPr lang="en-US" altLang="en-US" sz="2100" dirty="0" smtClean="0"/>
              <a:t>based on </a:t>
            </a:r>
            <a:r>
              <a:rPr lang="en-US" altLang="en-US" sz="2100" dirty="0"/>
              <a:t>sales of products that are developed through use of tool – even though research tool is not incorporated </a:t>
            </a:r>
            <a:r>
              <a:rPr lang="en-US" altLang="en-US" sz="2100" dirty="0" smtClean="0"/>
              <a:t>in </a:t>
            </a:r>
            <a:r>
              <a:rPr lang="en-US" altLang="en-US" sz="2100" dirty="0"/>
              <a:t>final product (e.g., new therapeutic drug)</a:t>
            </a:r>
          </a:p>
          <a:p>
            <a:pPr marL="898525" lvl="1" indent="-571500">
              <a:defRPr/>
            </a:pPr>
            <a:endParaRPr lang="en-US" altLang="en-US" sz="400" dirty="0"/>
          </a:p>
          <a:p>
            <a:pPr marL="898525" lvl="1" indent="-571500">
              <a:defRPr/>
            </a:pPr>
            <a:r>
              <a:rPr lang="en-US" altLang="en-US" sz="2100" dirty="0"/>
              <a:t>debate on both sides regarding validity of this form of license extending payments potentially beyond patent term; unduly limits right to creatively negotiate financial terms in license agreement? Royalty stacking?</a:t>
            </a:r>
          </a:p>
          <a:p>
            <a:pPr marL="898525" lvl="1" indent="-571500">
              <a:defRPr/>
            </a:pPr>
            <a:endParaRPr lang="en-US" altLang="en-US" sz="1600" dirty="0"/>
          </a:p>
          <a:p>
            <a:pPr marL="898525" lvl="1" indent="-571500">
              <a:defRPr/>
            </a:pPr>
            <a:endParaRPr lang="en-US" altLang="en-US" sz="100" dirty="0"/>
          </a:p>
          <a:p>
            <a:pPr marL="327025" lvl="1" indent="0">
              <a:buFont typeface="Wingdings" panose="05000000000000000000" pitchFamily="2" charset="2"/>
              <a:buNone/>
              <a:defRPr/>
            </a:pPr>
            <a:r>
              <a:rPr lang="en-US" altLang="en-US" sz="1900" b="1" i="1" dirty="0"/>
              <a:t>Kimble v. Marvel </a:t>
            </a:r>
            <a:r>
              <a:rPr lang="en-US" altLang="en-US" sz="1900" b="1" i="1" dirty="0" err="1"/>
              <a:t>Entm’t</a:t>
            </a:r>
            <a:r>
              <a:rPr lang="en-US" altLang="en-US" sz="1900" b="1" i="1" dirty="0"/>
              <a:t>, LLC, </a:t>
            </a:r>
            <a:r>
              <a:rPr lang="en-US" altLang="en-US" sz="1900" dirty="0"/>
              <a:t>135 S. Ct. 2401 (2015</a:t>
            </a:r>
            <a:r>
              <a:rPr lang="en-US" altLang="en-US" sz="1900" dirty="0" smtClean="0"/>
              <a:t>)</a:t>
            </a:r>
          </a:p>
          <a:p>
            <a:pPr marL="327025" lvl="1" indent="0">
              <a:buFont typeface="Wingdings" panose="05000000000000000000" pitchFamily="2" charset="2"/>
              <a:buNone/>
              <a:defRPr/>
            </a:pPr>
            <a:endParaRPr lang="en-US" altLang="en-US" sz="900" dirty="0"/>
          </a:p>
          <a:p>
            <a:pPr marL="327025" lvl="1" indent="0">
              <a:buFont typeface="Wingdings" panose="05000000000000000000" pitchFamily="2" charset="2"/>
              <a:buNone/>
              <a:defRPr/>
            </a:pPr>
            <a:r>
              <a:rPr lang="en-US" altLang="en-US" sz="1900" b="1" i="1" dirty="0" err="1"/>
              <a:t>Brulotte</a:t>
            </a:r>
            <a:r>
              <a:rPr lang="en-US" altLang="en-US" sz="1900" b="1" i="1" dirty="0"/>
              <a:t> v. </a:t>
            </a:r>
            <a:r>
              <a:rPr lang="en-US" altLang="en-US" sz="1900" b="1" i="1" dirty="0" err="1"/>
              <a:t>Thys</a:t>
            </a:r>
            <a:r>
              <a:rPr lang="en-US" altLang="en-US" sz="1900" b="1" i="1" dirty="0"/>
              <a:t>. Co</a:t>
            </a:r>
            <a:r>
              <a:rPr lang="en-US" altLang="en-US" sz="1900" dirty="0"/>
              <a:t>, 85 S. Ct. 176 (1964) </a:t>
            </a:r>
            <a:r>
              <a:rPr lang="en-US" altLang="en-US" sz="1900" dirty="0" smtClean="0"/>
              <a:t>- held: patentee </a:t>
            </a:r>
            <a:r>
              <a:rPr lang="en-US" altLang="en-US" sz="1900" dirty="0"/>
              <a:t>cannot continue to receive royalty payments after </a:t>
            </a:r>
            <a:r>
              <a:rPr lang="en-US" altLang="en-US" sz="1900" dirty="0" smtClean="0"/>
              <a:t>patent </a:t>
            </a:r>
            <a:r>
              <a:rPr lang="en-US" altLang="en-US" sz="1900" dirty="0"/>
              <a:t>has </a:t>
            </a:r>
            <a:r>
              <a:rPr lang="en-US" altLang="en-US" sz="1900" dirty="0" smtClean="0"/>
              <a:t>expired</a:t>
            </a:r>
            <a:endParaRPr lang="en-US" altLang="en-US" sz="1900" dirty="0"/>
          </a:p>
          <a:p>
            <a:pPr marL="327025" lvl="1" indent="0">
              <a:buFont typeface="Wingdings" panose="05000000000000000000" pitchFamily="2" charset="2"/>
              <a:buNone/>
              <a:defRPr/>
            </a:pPr>
            <a:endParaRPr lang="en-GB" altLang="en-US" sz="1900" dirty="0"/>
          </a:p>
          <a:p>
            <a:endParaRPr lang="en-US" dirty="0"/>
          </a:p>
        </p:txBody>
      </p:sp>
      <p:sp>
        <p:nvSpPr>
          <p:cNvPr id="4" name="Slide Number Placeholder 3"/>
          <p:cNvSpPr>
            <a:spLocks noGrp="1"/>
          </p:cNvSpPr>
          <p:nvPr>
            <p:ph type="sldNum" sz="quarter" idx="4"/>
          </p:nvPr>
        </p:nvSpPr>
        <p:spPr/>
        <p:txBody>
          <a:bodyPr/>
          <a:lstStyle/>
          <a:p>
            <a:r>
              <a:rPr lang="en-US" dirty="0" smtClean="0"/>
              <a:t>-</a:t>
            </a:r>
            <a:fld id="{9066CA1A-F649-4A90-A78B-26FF351A1AF2}" type="slidenum">
              <a:rPr lang="en-US" smtClean="0"/>
              <a:t>19</a:t>
            </a:fld>
            <a:r>
              <a:rPr lang="en-US" dirty="0" smtClean="0"/>
              <a:t>-</a:t>
            </a:r>
            <a:endParaRPr lang="en-US" dirty="0"/>
          </a:p>
        </p:txBody>
      </p:sp>
    </p:spTree>
    <p:extLst>
      <p:ext uri="{BB962C8B-B14F-4D97-AF65-F5344CB8AC3E}">
        <p14:creationId xmlns:p14="http://schemas.microsoft.com/office/powerpoint/2010/main" val="2575360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710" y="1174500"/>
            <a:ext cx="11142000" cy="888868"/>
          </a:xfrm>
        </p:spPr>
        <p:txBody>
          <a:bodyPr/>
          <a:lstStyle/>
          <a:p>
            <a:r>
              <a:rPr lang="en-US" dirty="0"/>
              <a:t>Exercising Opportunities for Control in </a:t>
            </a:r>
            <a:br>
              <a:rPr lang="en-US" dirty="0"/>
            </a:br>
            <a:r>
              <a:rPr lang="en-US" dirty="0"/>
              <a:t>International Arbitration</a:t>
            </a:r>
            <a:br>
              <a:rPr lang="en-US" dirty="0"/>
            </a:br>
            <a:endParaRPr lang="en-US" dirty="0"/>
          </a:p>
        </p:txBody>
      </p:sp>
      <p:pic>
        <p:nvPicPr>
          <p:cNvPr id="4" name="Content Placeholder 3"/>
          <p:cNvPicPr>
            <a:picLocks noGrp="1" noChangeAspect="1"/>
          </p:cNvPicPr>
          <p:nvPr>
            <p:ph sz="quarter" idx="10"/>
          </p:nvPr>
        </p:nvPicPr>
        <p:blipFill>
          <a:blip r:embed="rId2"/>
          <a:stretch>
            <a:fillRect/>
          </a:stretch>
        </p:blipFill>
        <p:spPr>
          <a:xfrm>
            <a:off x="1349938" y="2661024"/>
            <a:ext cx="2200275" cy="2076450"/>
          </a:xfrm>
          <a:prstGeom prst="rect">
            <a:avLst/>
          </a:prstGeom>
        </p:spPr>
      </p:pic>
      <p:sp>
        <p:nvSpPr>
          <p:cNvPr id="5" name="Rectangle 4"/>
          <p:cNvSpPr/>
          <p:nvPr/>
        </p:nvSpPr>
        <p:spPr>
          <a:xfrm>
            <a:off x="4272288" y="2390274"/>
            <a:ext cx="5620214" cy="1938992"/>
          </a:xfrm>
          <a:prstGeom prst="rect">
            <a:avLst/>
          </a:prstGeom>
        </p:spPr>
        <p:txBody>
          <a:bodyPr wrap="square">
            <a:spAutoFit/>
          </a:bodyPr>
          <a:lstStyle/>
          <a:p>
            <a:r>
              <a:rPr lang="en-US" b="1" dirty="0" smtClean="0"/>
              <a:t>Christopher Gibson</a:t>
            </a:r>
            <a:endParaRPr lang="en-US" b="1" dirty="0"/>
          </a:p>
          <a:p>
            <a:r>
              <a:rPr lang="en-US" b="1" dirty="0" smtClean="0"/>
              <a:t>Professor of Law and Director</a:t>
            </a:r>
          </a:p>
          <a:p>
            <a:r>
              <a:rPr lang="en-US" dirty="0" smtClean="0"/>
              <a:t>Business Law and Financial Services Concentration</a:t>
            </a:r>
          </a:p>
          <a:p>
            <a:r>
              <a:rPr lang="en-US" dirty="0" smtClean="0"/>
              <a:t>Suffolk University Law </a:t>
            </a:r>
            <a:r>
              <a:rPr lang="en-US" dirty="0" smtClean="0"/>
              <a:t>School</a:t>
            </a:r>
          </a:p>
          <a:p>
            <a:endParaRPr lang="en-US" sz="1050" dirty="0" smtClean="0"/>
          </a:p>
          <a:p>
            <a:r>
              <a:rPr lang="en-US" b="1" dirty="0" smtClean="0"/>
              <a:t>Arbitrator and Mediator</a:t>
            </a:r>
            <a:endParaRPr lang="en-US" b="1" dirty="0" smtClean="0"/>
          </a:p>
          <a:p>
            <a:r>
              <a:rPr lang="en-US" dirty="0" smtClean="0"/>
              <a:t>Boston</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648" y="2390274"/>
            <a:ext cx="3520552" cy="2347201"/>
          </a:xfrm>
          <a:prstGeom prst="rect">
            <a:avLst/>
          </a:prstGeom>
        </p:spPr>
      </p:pic>
      <p:sp>
        <p:nvSpPr>
          <p:cNvPr id="7" name="Slide Number Placeholder 6"/>
          <p:cNvSpPr>
            <a:spLocks noGrp="1"/>
          </p:cNvSpPr>
          <p:nvPr>
            <p:ph type="sldNum" sz="quarter" idx="4"/>
          </p:nvPr>
        </p:nvSpPr>
        <p:spPr>
          <a:xfrm>
            <a:off x="11352122" y="6451655"/>
            <a:ext cx="593081" cy="365125"/>
          </a:xfrm>
        </p:spPr>
        <p:txBody>
          <a:bodyPr/>
          <a:lstStyle/>
          <a:p>
            <a:r>
              <a:rPr lang="en-US" dirty="0" smtClean="0"/>
              <a:t>-</a:t>
            </a:r>
            <a:fld id="{9066CA1A-F649-4A90-A78B-26FF351A1AF2}" type="slidenum">
              <a:rPr lang="en-US" smtClean="0"/>
              <a:t>2</a:t>
            </a:fld>
            <a:r>
              <a:rPr lang="en-US" dirty="0" smtClean="0"/>
              <a:t>-</a:t>
            </a:r>
            <a:endParaRPr lang="en-US" dirty="0"/>
          </a:p>
        </p:txBody>
      </p:sp>
      <p:pic>
        <p:nvPicPr>
          <p:cNvPr id="8" name="yiv0271165728Picture 1" descr="Suffolk_logo_5c_metallic_gold resized"/>
          <p:cNvPicPr/>
          <p:nvPr/>
        </p:nvPicPr>
        <p:blipFill>
          <a:blip r:embed="rId4">
            <a:extLst>
              <a:ext uri="{28A0092B-C50C-407E-A947-70E740481C1C}">
                <a14:useLocalDpi xmlns:a14="http://schemas.microsoft.com/office/drawing/2010/main" val="0"/>
              </a:ext>
            </a:extLst>
          </a:blip>
          <a:srcRect/>
          <a:stretch>
            <a:fillRect/>
          </a:stretch>
        </p:blipFill>
        <p:spPr bwMode="auto">
          <a:xfrm>
            <a:off x="4277765" y="4421599"/>
            <a:ext cx="1000088" cy="859265"/>
          </a:xfrm>
          <a:prstGeom prst="rect">
            <a:avLst/>
          </a:prstGeom>
          <a:noFill/>
          <a:ln>
            <a:noFill/>
          </a:ln>
        </p:spPr>
      </p:pic>
    </p:spTree>
    <p:extLst>
      <p:ext uri="{BB962C8B-B14F-4D97-AF65-F5344CB8AC3E}">
        <p14:creationId xmlns:p14="http://schemas.microsoft.com/office/powerpoint/2010/main" val="198654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274" y="147805"/>
            <a:ext cx="9069147" cy="888868"/>
          </a:xfrm>
        </p:spPr>
        <p:txBody>
          <a:bodyPr/>
          <a:lstStyle/>
          <a:p>
            <a:r>
              <a:rPr lang="en-US" altLang="en-US" sz="2600" dirty="0">
                <a:solidFill>
                  <a:schemeClr val="tx1"/>
                </a:solidFill>
                <a:latin typeface="Times New Roman" panose="02020603050405020304" pitchFamily="18" charset="0"/>
                <a:cs typeface="Times New Roman" panose="02020603050405020304" pitchFamily="18" charset="0"/>
              </a:rPr>
              <a:t>Patentability – 35 USC §101 (patent eligible subject matter)</a:t>
            </a:r>
            <a:endParaRPr lang="en-US" sz="2600" dirty="0"/>
          </a:p>
        </p:txBody>
      </p:sp>
      <p:sp>
        <p:nvSpPr>
          <p:cNvPr id="3" name="Slide Number Placeholder 2"/>
          <p:cNvSpPr>
            <a:spLocks noGrp="1"/>
          </p:cNvSpPr>
          <p:nvPr>
            <p:ph type="sldNum" sz="quarter" idx="4"/>
          </p:nvPr>
        </p:nvSpPr>
        <p:spPr/>
        <p:txBody>
          <a:bodyPr/>
          <a:lstStyle/>
          <a:p>
            <a:r>
              <a:rPr lang="en-US" smtClean="0"/>
              <a:t>-</a:t>
            </a:r>
            <a:fld id="{9066CA1A-F649-4A90-A78B-26FF351A1AF2}" type="slidenum">
              <a:rPr lang="en-US" smtClean="0"/>
              <a:pPr/>
              <a:t>20</a:t>
            </a:fld>
            <a:r>
              <a:rPr lang="en-US" smtClean="0"/>
              <a:t>-</a:t>
            </a:r>
            <a:endParaRPr lang="en-US" dirty="0"/>
          </a:p>
        </p:txBody>
      </p:sp>
      <p:sp>
        <p:nvSpPr>
          <p:cNvPr id="4" name="Content Placeholder 3"/>
          <p:cNvSpPr>
            <a:spLocks noGrp="1"/>
          </p:cNvSpPr>
          <p:nvPr>
            <p:ph sz="quarter" idx="10"/>
          </p:nvPr>
        </p:nvSpPr>
        <p:spPr>
          <a:xfrm>
            <a:off x="235274" y="1340365"/>
            <a:ext cx="11142248" cy="5476415"/>
          </a:xfrm>
        </p:spPr>
        <p:txBody>
          <a:bodyPr>
            <a:normAutofit fontScale="85000" lnSpcReduction="20000"/>
          </a:bodyPr>
          <a:lstStyle/>
          <a:p>
            <a:pPr marL="398463" lvl="1" indent="-398463">
              <a:lnSpc>
                <a:spcPct val="120000"/>
              </a:lnSpc>
              <a:spcBef>
                <a:spcPts val="0"/>
              </a:spcBef>
              <a:buClr>
                <a:srgbClr val="0D2559"/>
              </a:buClr>
              <a:buSzPct val="65000"/>
              <a:buFont typeface="Wingdings" panose="05000000000000000000" pitchFamily="2" charset="2"/>
              <a:buChar char="n"/>
              <a:defRPr/>
            </a:pPr>
            <a:r>
              <a:rPr lang="en-US" sz="2700" b="1" dirty="0"/>
              <a:t>Sea-change in US patent law since 2012 </a:t>
            </a:r>
            <a:r>
              <a:rPr lang="en-US" sz="2800" b="1" dirty="0"/>
              <a:t>– </a:t>
            </a:r>
            <a:r>
              <a:rPr lang="en-US" dirty="0"/>
              <a:t>laws of nature, natural phenomena, and abstract ideas not patentable</a:t>
            </a:r>
            <a:endParaRPr lang="en-US" b="1" dirty="0"/>
          </a:p>
          <a:p>
            <a:pPr marL="398463" lvl="1" indent="-398463">
              <a:buClr>
                <a:srgbClr val="0D2559"/>
              </a:buClr>
              <a:buSzPct val="65000"/>
              <a:buFont typeface="Wingdings" panose="05000000000000000000" pitchFamily="2" charset="2"/>
              <a:buChar char="n"/>
              <a:defRPr/>
            </a:pPr>
            <a:endParaRPr lang="en-US" sz="1300" b="1" i="1" dirty="0"/>
          </a:p>
          <a:p>
            <a:pPr marL="750888" lvl="2" indent="-398463">
              <a:defRPr/>
            </a:pPr>
            <a:r>
              <a:rPr lang="en-US" sz="2600" b="1" i="1" dirty="0"/>
              <a:t>Mayo Collaborative</a:t>
            </a:r>
            <a:r>
              <a:rPr lang="en-US" sz="2600" i="1" dirty="0"/>
              <a:t> </a:t>
            </a:r>
            <a:r>
              <a:rPr lang="en-US" sz="2600" dirty="0"/>
              <a:t>(2012); </a:t>
            </a:r>
            <a:r>
              <a:rPr lang="en-US" sz="2600" b="1" i="1" dirty="0"/>
              <a:t>Alice Corp</a:t>
            </a:r>
            <a:r>
              <a:rPr lang="en-US" sz="2600" dirty="0"/>
              <a:t> (2014)</a:t>
            </a:r>
            <a:endParaRPr lang="en-GB" altLang="en-US" sz="2600" dirty="0"/>
          </a:p>
          <a:p>
            <a:pPr marL="398463" indent="-398463">
              <a:defRPr/>
            </a:pPr>
            <a:endParaRPr lang="en-US" sz="1000" dirty="0"/>
          </a:p>
          <a:p>
            <a:pPr marL="725488" lvl="1" indent="-398463">
              <a:defRPr/>
            </a:pPr>
            <a:r>
              <a:rPr lang="en-US" dirty="0"/>
              <a:t>Patent eligibility under 35 USC §101 is </a:t>
            </a:r>
            <a:r>
              <a:rPr lang="en-US" u="sng" dirty="0"/>
              <a:t>two-step process</a:t>
            </a:r>
            <a:r>
              <a:rPr lang="en-US" sz="2700" dirty="0"/>
              <a:t>:</a:t>
            </a:r>
          </a:p>
          <a:p>
            <a:pPr marL="0" indent="0">
              <a:buNone/>
              <a:defRPr/>
            </a:pPr>
            <a:endParaRPr lang="en-US" sz="1100" dirty="0"/>
          </a:p>
          <a:p>
            <a:pPr marL="1046163" lvl="2" indent="-366713">
              <a:defRPr/>
            </a:pPr>
            <a:r>
              <a:rPr lang="en-US" sz="2600" dirty="0"/>
              <a:t>identify whether claims are directed to patent </a:t>
            </a:r>
            <a:r>
              <a:rPr lang="en-US" sz="2600" b="1" i="1" dirty="0"/>
              <a:t>ineligible</a:t>
            </a:r>
            <a:r>
              <a:rPr lang="en-US" sz="2600" dirty="0"/>
              <a:t> subject matter</a:t>
            </a:r>
          </a:p>
          <a:p>
            <a:pPr marL="693738" lvl="1" indent="-366713">
              <a:defRPr/>
            </a:pPr>
            <a:endParaRPr lang="en-US" sz="900" dirty="0"/>
          </a:p>
          <a:p>
            <a:pPr marL="1046163" lvl="2" indent="-366713">
              <a:lnSpc>
                <a:spcPct val="120000"/>
              </a:lnSpc>
              <a:spcBef>
                <a:spcPts val="0"/>
              </a:spcBef>
              <a:defRPr/>
            </a:pPr>
            <a:r>
              <a:rPr lang="en-US" sz="2600" b="1" dirty="0"/>
              <a:t>if so</a:t>
            </a:r>
            <a:r>
              <a:rPr lang="en-US" sz="2600" dirty="0"/>
              <a:t>, is there </a:t>
            </a:r>
            <a:r>
              <a:rPr lang="en-US" sz="2600" dirty="0" smtClean="0"/>
              <a:t>still “inventive </a:t>
            </a:r>
            <a:r>
              <a:rPr lang="en-US" sz="2600" dirty="0"/>
              <a:t>concept” </a:t>
            </a:r>
            <a:r>
              <a:rPr lang="en-US" sz="2600" b="1" i="1" dirty="0"/>
              <a:t>apart from law of nature </a:t>
            </a:r>
            <a:r>
              <a:rPr lang="en-US" sz="2600" dirty="0"/>
              <a:t>that transforms claim into </a:t>
            </a:r>
            <a:r>
              <a:rPr lang="en-US" sz="2600" dirty="0" smtClean="0"/>
              <a:t>patent-eligible</a:t>
            </a:r>
            <a:endParaRPr lang="en-US" sz="2600" dirty="0"/>
          </a:p>
          <a:p>
            <a:pPr marL="679450" lvl="2" indent="0">
              <a:buNone/>
              <a:defRPr/>
            </a:pPr>
            <a:endParaRPr lang="en-GB" altLang="en-US" sz="1800" dirty="0"/>
          </a:p>
          <a:p>
            <a:pPr lvl="1">
              <a:defRPr/>
            </a:pPr>
            <a:r>
              <a:rPr lang="en-US" b="1" i="1" dirty="0"/>
              <a:t>Athena Diagnostics </a:t>
            </a:r>
            <a:r>
              <a:rPr lang="en-US" dirty="0"/>
              <a:t>(Fed. Cir. 2019)</a:t>
            </a:r>
          </a:p>
          <a:p>
            <a:pPr lvl="1">
              <a:defRPr/>
            </a:pPr>
            <a:endParaRPr lang="en-US" sz="1200" dirty="0"/>
          </a:p>
          <a:p>
            <a:pPr lvl="2">
              <a:lnSpc>
                <a:spcPct val="120000"/>
              </a:lnSpc>
              <a:spcBef>
                <a:spcPts val="0"/>
              </a:spcBef>
              <a:defRPr/>
            </a:pPr>
            <a:r>
              <a:rPr lang="en-US" sz="2300" dirty="0"/>
              <a:t>appeal from US District Court (Mass) holding patent claims invalid – claims covered </a:t>
            </a:r>
            <a:r>
              <a:rPr lang="en-US" sz="2300" b="1" i="1" dirty="0"/>
              <a:t>methods for diagnosing neurological disorders </a:t>
            </a:r>
            <a:r>
              <a:rPr lang="en-US" sz="2300" dirty="0"/>
              <a:t>by detecting antibodies to specific protein </a:t>
            </a:r>
          </a:p>
          <a:p>
            <a:pPr lvl="2">
              <a:lnSpc>
                <a:spcPct val="120000"/>
              </a:lnSpc>
              <a:defRPr/>
            </a:pPr>
            <a:endParaRPr lang="en-US" sz="900" dirty="0"/>
          </a:p>
          <a:p>
            <a:pPr lvl="2">
              <a:lnSpc>
                <a:spcPct val="120000"/>
              </a:lnSpc>
              <a:spcBef>
                <a:spcPts val="0"/>
              </a:spcBef>
              <a:defRPr/>
            </a:pPr>
            <a:r>
              <a:rPr lang="en-US" sz="2300" b="1" dirty="0"/>
              <a:t>Affirmed:</a:t>
            </a:r>
            <a:r>
              <a:rPr lang="en-US" sz="2300" dirty="0"/>
              <a:t> district court correctly concluded claims are directed to natural law and lack inventive concept</a:t>
            </a:r>
          </a:p>
          <a:p>
            <a:pPr>
              <a:defRPr/>
            </a:pPr>
            <a:endParaRPr lang="en-US" sz="700" dirty="0"/>
          </a:p>
          <a:p>
            <a:endParaRPr lang="en-US" dirty="0"/>
          </a:p>
        </p:txBody>
      </p:sp>
    </p:spTree>
    <p:extLst>
      <p:ext uri="{BB962C8B-B14F-4D97-AF65-F5344CB8AC3E}">
        <p14:creationId xmlns:p14="http://schemas.microsoft.com/office/powerpoint/2010/main" val="35890149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182880" y="182880"/>
            <a:ext cx="9966008" cy="582295"/>
          </a:xfrm>
        </p:spPr>
        <p:txBody>
          <a:bodyPr/>
          <a:lstStyle/>
          <a:p>
            <a:r>
              <a:rPr lang="en-US" altLang="en-US" sz="2900" dirty="0"/>
              <a:t>Hypo: Dispute Between Life Sciences Companies</a:t>
            </a:r>
          </a:p>
        </p:txBody>
      </p:sp>
      <p:sp>
        <p:nvSpPr>
          <p:cNvPr id="1843203" name="Rectangle 3"/>
          <p:cNvSpPr>
            <a:spLocks noGrp="1" noChangeArrowheads="1"/>
          </p:cNvSpPr>
          <p:nvPr>
            <p:ph type="body" idx="4294967295"/>
          </p:nvPr>
        </p:nvSpPr>
        <p:spPr>
          <a:xfrm>
            <a:off x="182880" y="1715081"/>
            <a:ext cx="11481276" cy="4914900"/>
          </a:xfrm>
        </p:spPr>
        <p:txBody>
          <a:bodyPr>
            <a:noAutofit/>
          </a:bodyPr>
          <a:lstStyle/>
          <a:p>
            <a:pPr marL="0" indent="0">
              <a:buNone/>
              <a:defRPr/>
            </a:pPr>
            <a:r>
              <a:rPr lang="en-GB" altLang="en-US" sz="2400" b="1" dirty="0"/>
              <a:t>Design of Arbitration</a:t>
            </a:r>
          </a:p>
          <a:p>
            <a:pPr marL="355600" indent="-355600">
              <a:defRPr/>
            </a:pPr>
            <a:endParaRPr lang="en-GB" altLang="en-US" sz="800" dirty="0"/>
          </a:p>
          <a:p>
            <a:pPr marL="355600" lvl="1" indent="-355600">
              <a:buClr>
                <a:srgbClr val="0D2559"/>
              </a:buClr>
              <a:buSzPct val="65000"/>
              <a:buFont typeface="Wingdings" panose="05000000000000000000" pitchFamily="2" charset="2"/>
              <a:buChar char="n"/>
              <a:defRPr/>
            </a:pPr>
            <a:r>
              <a:rPr lang="en-GB" altLang="en-US" sz="2200" dirty="0"/>
              <a:t>Institutional or </a:t>
            </a:r>
            <a:r>
              <a:rPr lang="en-GB" altLang="en-US" sz="2200" i="1" dirty="0"/>
              <a:t>ad hoc – </a:t>
            </a:r>
            <a:r>
              <a:rPr lang="en-GB" altLang="en-US" sz="2200" dirty="0"/>
              <a:t>choose rules or </a:t>
            </a:r>
            <a:r>
              <a:rPr lang="en-GB" altLang="en-US" sz="2200" i="1" dirty="0"/>
              <a:t>ad hoc </a:t>
            </a:r>
            <a:r>
              <a:rPr lang="en-GB" altLang="en-US" sz="2200" dirty="0"/>
              <a:t>arbitration with appointing authority </a:t>
            </a:r>
            <a:r>
              <a:rPr lang="en-GB" altLang="en-US" sz="2200" b="1" dirty="0" smtClean="0"/>
              <a:t>[CIArb / CPR / ICDR / ICC / WIPO / other</a:t>
            </a:r>
            <a:r>
              <a:rPr lang="en-GB" altLang="en-US" sz="2200" b="1" dirty="0"/>
              <a:t>] </a:t>
            </a:r>
          </a:p>
          <a:p>
            <a:pPr marL="355600" lvl="1" indent="-355600">
              <a:buClr>
                <a:srgbClr val="0D2559"/>
              </a:buClr>
              <a:buSzPct val="65000"/>
              <a:buFont typeface="Wingdings" panose="05000000000000000000" pitchFamily="2" charset="2"/>
              <a:buChar char="n"/>
              <a:defRPr/>
            </a:pPr>
            <a:endParaRPr lang="en-US" sz="1000" dirty="0" smtClean="0"/>
          </a:p>
          <a:p>
            <a:pPr marL="355600" lvl="1" indent="-355600">
              <a:buClr>
                <a:srgbClr val="0D2559"/>
              </a:buClr>
              <a:buSzPct val="65000"/>
              <a:buFont typeface="Wingdings" panose="05000000000000000000" pitchFamily="2" charset="2"/>
              <a:buChar char="n"/>
              <a:defRPr/>
            </a:pPr>
            <a:r>
              <a:rPr lang="en-US" sz="2200" dirty="0" smtClean="0"/>
              <a:t>Confirm </a:t>
            </a:r>
            <a:r>
              <a:rPr lang="en-US" sz="2200" dirty="0"/>
              <a:t>legal seat of arbitration – arbitrability </a:t>
            </a:r>
            <a:endParaRPr lang="en-US" sz="2200" dirty="0" smtClean="0"/>
          </a:p>
          <a:p>
            <a:pPr marL="355600" lvl="1" indent="-355600">
              <a:buClr>
                <a:srgbClr val="0D2559"/>
              </a:buClr>
              <a:buSzPct val="65000"/>
              <a:buFont typeface="Wingdings" panose="05000000000000000000" pitchFamily="2" charset="2"/>
              <a:buChar char="n"/>
              <a:defRPr/>
            </a:pPr>
            <a:endParaRPr lang="en-US" sz="800" dirty="0"/>
          </a:p>
          <a:p>
            <a:pPr marL="355600" lvl="1" indent="-355600">
              <a:buClr>
                <a:srgbClr val="0D2559"/>
              </a:buClr>
              <a:buSzPct val="65000"/>
              <a:buFont typeface="Wingdings" panose="05000000000000000000" pitchFamily="2" charset="2"/>
              <a:buChar char="n"/>
              <a:defRPr/>
            </a:pPr>
            <a:r>
              <a:rPr lang="en-US" altLang="en-US" sz="2200" dirty="0" smtClean="0"/>
              <a:t>Choose </a:t>
            </a:r>
            <a:r>
              <a:rPr lang="en-US" altLang="en-US" sz="2200" dirty="0"/>
              <a:t>tribunal with </a:t>
            </a:r>
            <a:r>
              <a:rPr lang="en-US" altLang="en-US" sz="2200" dirty="0" smtClean="0"/>
              <a:t>expertise</a:t>
            </a:r>
          </a:p>
          <a:p>
            <a:pPr marL="355600" lvl="1" indent="-355600">
              <a:buClr>
                <a:srgbClr val="0D2559"/>
              </a:buClr>
              <a:buSzPct val="65000"/>
              <a:buFont typeface="Wingdings" panose="05000000000000000000" pitchFamily="2" charset="2"/>
              <a:buChar char="n"/>
              <a:defRPr/>
            </a:pPr>
            <a:endParaRPr lang="en-US" altLang="en-US" sz="800" dirty="0" smtClean="0"/>
          </a:p>
          <a:p>
            <a:pPr marL="355600" lvl="1" indent="-355600">
              <a:buClr>
                <a:srgbClr val="0D2559"/>
              </a:buClr>
              <a:buSzPct val="65000"/>
              <a:buFont typeface="Wingdings" panose="05000000000000000000" pitchFamily="2" charset="2"/>
              <a:buChar char="n"/>
              <a:defRPr/>
            </a:pPr>
            <a:r>
              <a:rPr lang="en-US" altLang="en-US" sz="2200" dirty="0" smtClean="0"/>
              <a:t>Neither </a:t>
            </a:r>
            <a:r>
              <a:rPr lang="en-US" altLang="en-US" sz="2200" dirty="0"/>
              <a:t>party identified as claimant or respondent – burden of proof on any element dependent on party asserting that claim or </a:t>
            </a:r>
            <a:r>
              <a:rPr lang="en-US" altLang="en-US" sz="2200" dirty="0" smtClean="0"/>
              <a:t>defense</a:t>
            </a:r>
          </a:p>
          <a:p>
            <a:pPr marL="355600" lvl="1" indent="-355600">
              <a:buClr>
                <a:srgbClr val="0D2559"/>
              </a:buClr>
              <a:buSzPct val="65000"/>
              <a:buFont typeface="Wingdings" panose="05000000000000000000" pitchFamily="2" charset="2"/>
              <a:buChar char="n"/>
              <a:defRPr/>
            </a:pPr>
            <a:endParaRPr lang="en-US" altLang="en-US" sz="900" dirty="0" smtClean="0"/>
          </a:p>
          <a:p>
            <a:pPr marL="355600" lvl="1" indent="-355600">
              <a:buClr>
                <a:srgbClr val="0D2559"/>
              </a:buClr>
              <a:buSzPct val="65000"/>
              <a:buFont typeface="Wingdings" panose="05000000000000000000" pitchFamily="2" charset="2"/>
              <a:buChar char="n"/>
              <a:defRPr/>
            </a:pPr>
            <a:r>
              <a:rPr lang="en-US" sz="2200" dirty="0" smtClean="0"/>
              <a:t>Parties </a:t>
            </a:r>
            <a:r>
              <a:rPr lang="en-US" sz="2200" dirty="0"/>
              <a:t>and tribunal members sign confidentiality </a:t>
            </a:r>
            <a:r>
              <a:rPr lang="en-US" sz="2200" dirty="0" smtClean="0"/>
              <a:t>agreement</a:t>
            </a:r>
          </a:p>
          <a:p>
            <a:pPr marL="355600" lvl="1" indent="-355600">
              <a:buClr>
                <a:srgbClr val="0D2559"/>
              </a:buClr>
              <a:buSzPct val="65000"/>
              <a:buFont typeface="Wingdings" panose="05000000000000000000" pitchFamily="2" charset="2"/>
              <a:buChar char="n"/>
              <a:defRPr/>
            </a:pPr>
            <a:endParaRPr lang="en-US" sz="800" dirty="0" smtClean="0"/>
          </a:p>
          <a:p>
            <a:pPr marL="355600" lvl="1" indent="-355600">
              <a:buClr>
                <a:srgbClr val="0D2559"/>
              </a:buClr>
              <a:buSzPct val="65000"/>
              <a:buFont typeface="Wingdings" panose="05000000000000000000" pitchFamily="2" charset="2"/>
              <a:buChar char="n"/>
              <a:defRPr/>
            </a:pPr>
            <a:r>
              <a:rPr lang="en-US" sz="2200" u="sng" dirty="0" smtClean="0"/>
              <a:t>Express</a:t>
            </a:r>
            <a:r>
              <a:rPr lang="en-US" sz="2200" dirty="0"/>
              <a:t>: award is final, binding, non-reviewable and non-appealable, enforceable in court of competent jurisdiction</a:t>
            </a:r>
          </a:p>
          <a:p>
            <a:pPr marL="355600" indent="-355600">
              <a:defRPr/>
            </a:pPr>
            <a:endParaRPr lang="en-US" sz="1000" dirty="0"/>
          </a:p>
          <a:p>
            <a:pPr marL="355600" indent="-355600">
              <a:defRPr/>
            </a:pPr>
            <a:endParaRPr lang="en-US" sz="2200" dirty="0"/>
          </a:p>
        </p:txBody>
      </p:sp>
      <p:sp>
        <p:nvSpPr>
          <p:cNvPr id="56325" name="Oval 4"/>
          <p:cNvSpPr>
            <a:spLocks noChangeArrowheads="1"/>
          </p:cNvSpPr>
          <p:nvPr/>
        </p:nvSpPr>
        <p:spPr bwMode="auto">
          <a:xfrm>
            <a:off x="1730376" y="1022931"/>
            <a:ext cx="3384550" cy="639763"/>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dirty="0">
                <a:latin typeface="Garamond" panose="02020404030301010803" pitchFamily="18" charset="0"/>
              </a:rPr>
              <a:t>Pharma A</a:t>
            </a:r>
          </a:p>
          <a:p>
            <a:pPr algn="ctr">
              <a:spcBef>
                <a:spcPct val="0"/>
              </a:spcBef>
              <a:buClrTx/>
              <a:buSzTx/>
              <a:buFontTx/>
              <a:buNone/>
              <a:defRPr/>
            </a:pPr>
            <a:r>
              <a:rPr lang="en-US" altLang="en-US" sz="1800" b="1" dirty="0">
                <a:latin typeface="Garamond" panose="02020404030301010803" pitchFamily="18" charset="0"/>
              </a:rPr>
              <a:t>Licensor </a:t>
            </a:r>
          </a:p>
        </p:txBody>
      </p:sp>
      <p:sp>
        <p:nvSpPr>
          <p:cNvPr id="56326" name="Oval 5"/>
          <p:cNvSpPr>
            <a:spLocks noChangeArrowheads="1"/>
          </p:cNvSpPr>
          <p:nvPr/>
        </p:nvSpPr>
        <p:spPr bwMode="auto">
          <a:xfrm>
            <a:off x="6300787" y="1022931"/>
            <a:ext cx="3529012" cy="692150"/>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dirty="0">
                <a:latin typeface="Garamond" panose="02020404030301010803" pitchFamily="18" charset="0"/>
              </a:rPr>
              <a:t>Pharma B</a:t>
            </a:r>
          </a:p>
          <a:p>
            <a:pPr algn="ctr">
              <a:spcBef>
                <a:spcPct val="0"/>
              </a:spcBef>
              <a:buClrTx/>
              <a:buSzTx/>
              <a:buFontTx/>
              <a:buNone/>
              <a:defRPr/>
            </a:pPr>
            <a:r>
              <a:rPr lang="en-US" altLang="en-US" sz="1800" b="1" dirty="0" smtClean="0">
                <a:latin typeface="Garamond" panose="02020404030301010803" pitchFamily="18" charset="0"/>
              </a:rPr>
              <a:t>Licensee</a:t>
            </a:r>
            <a:endParaRPr lang="en-US" altLang="en-US" sz="1800" b="1" dirty="0">
              <a:latin typeface="Garamond" panose="02020404030301010803" pitchFamily="18" charset="0"/>
            </a:endParaRPr>
          </a:p>
        </p:txBody>
      </p:sp>
      <p:sp>
        <p:nvSpPr>
          <p:cNvPr id="2" name="Left-Right Arrow 1"/>
          <p:cNvSpPr/>
          <p:nvPr/>
        </p:nvSpPr>
        <p:spPr>
          <a:xfrm>
            <a:off x="5311775" y="1297570"/>
            <a:ext cx="792163" cy="142875"/>
          </a:xfrm>
          <a:prstGeom prst="leftRightArrow">
            <a:avLst/>
          </a:prstGeom>
          <a:solidFill>
            <a:srgbClr val="F6FCB8"/>
          </a:solidFill>
          <a:ln>
            <a:solidFill>
              <a:srgbClr val="0D255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Slide Number Placeholder 2"/>
          <p:cNvSpPr>
            <a:spLocks noGrp="1"/>
          </p:cNvSpPr>
          <p:nvPr>
            <p:ph type="sldNum" sz="quarter" idx="4"/>
          </p:nvPr>
        </p:nvSpPr>
        <p:spPr/>
        <p:txBody>
          <a:bodyPr/>
          <a:lstStyle/>
          <a:p>
            <a:r>
              <a:rPr lang="en-US" dirty="0" smtClean="0"/>
              <a:t>-</a:t>
            </a:r>
            <a:fld id="{9066CA1A-F649-4A90-A78B-26FF351A1AF2}" type="slidenum">
              <a:rPr lang="en-US" smtClean="0"/>
              <a:t>21</a:t>
            </a:fld>
            <a:r>
              <a:rPr lang="en-US" dirty="0" smtClean="0"/>
              <a:t>-</a:t>
            </a:r>
            <a:endParaRPr lang="en-US" dirty="0"/>
          </a:p>
        </p:txBody>
      </p:sp>
    </p:spTree>
    <p:extLst>
      <p:ext uri="{BB962C8B-B14F-4D97-AF65-F5344CB8AC3E}">
        <p14:creationId xmlns:p14="http://schemas.microsoft.com/office/powerpoint/2010/main" val="4149260680"/>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415" y="468648"/>
            <a:ext cx="7257711" cy="888868"/>
          </a:xfrm>
        </p:spPr>
        <p:txBody>
          <a:bodyPr/>
          <a:lstStyle/>
          <a:p>
            <a:r>
              <a:rPr lang="en-US" altLang="en-US" dirty="0">
                <a:solidFill>
                  <a:schemeClr val="tx1"/>
                </a:solidFill>
              </a:rPr>
              <a:t>Applicable law and Phased Approach</a:t>
            </a:r>
            <a:endParaRPr lang="en-US" dirty="0">
              <a:solidFill>
                <a:schemeClr val="tx1"/>
              </a:solidFill>
            </a:endParaRPr>
          </a:p>
        </p:txBody>
      </p:sp>
      <p:sp>
        <p:nvSpPr>
          <p:cNvPr id="3" name="Content Placeholder 2"/>
          <p:cNvSpPr>
            <a:spLocks noGrp="1"/>
          </p:cNvSpPr>
          <p:nvPr>
            <p:ph sz="quarter" idx="10"/>
          </p:nvPr>
        </p:nvSpPr>
        <p:spPr>
          <a:xfrm>
            <a:off x="499482" y="1613081"/>
            <a:ext cx="11142248" cy="4615093"/>
          </a:xfrm>
        </p:spPr>
        <p:txBody>
          <a:bodyPr/>
          <a:lstStyle/>
          <a:p>
            <a:pPr marL="355600" indent="-355600">
              <a:defRPr/>
            </a:pPr>
            <a:r>
              <a:rPr lang="en-US" altLang="en-US" sz="2200" b="1" dirty="0"/>
              <a:t>Applicable law</a:t>
            </a:r>
            <a:r>
              <a:rPr lang="en-US" altLang="en-US" sz="2200" dirty="0"/>
              <a:t> – dépeçage (different issues governed by laws of different states) </a:t>
            </a:r>
          </a:p>
          <a:p>
            <a:pPr marL="682625" lvl="1" indent="-355600">
              <a:defRPr/>
            </a:pPr>
            <a:r>
              <a:rPr lang="en-US" altLang="en-US" sz="2000" dirty="0"/>
              <a:t>Massachusetts, New York, California, Delaware, English law</a:t>
            </a:r>
          </a:p>
          <a:p>
            <a:pPr marL="682625" lvl="1" indent="-355600">
              <a:defRPr/>
            </a:pPr>
            <a:r>
              <a:rPr lang="en-US" altLang="en-US" sz="2000" dirty="0"/>
              <a:t>Patent law in various jurisdictions</a:t>
            </a:r>
          </a:p>
          <a:p>
            <a:pPr marL="355600" indent="-355600">
              <a:defRPr/>
            </a:pPr>
            <a:endParaRPr lang="en-US" altLang="en-US" sz="800" dirty="0"/>
          </a:p>
          <a:p>
            <a:pPr marL="355600" indent="-355600">
              <a:defRPr/>
            </a:pPr>
            <a:endParaRPr lang="en-US" sz="400" dirty="0"/>
          </a:p>
          <a:p>
            <a:pPr marL="355600" indent="-355600">
              <a:defRPr/>
            </a:pPr>
            <a:endParaRPr lang="en-US" altLang="en-US" sz="200" dirty="0"/>
          </a:p>
          <a:p>
            <a:pPr marL="355600" indent="-355600">
              <a:defRPr/>
            </a:pPr>
            <a:r>
              <a:rPr lang="en-US" altLang="en-US" sz="2100" dirty="0"/>
              <a:t>Use “</a:t>
            </a:r>
            <a:r>
              <a:rPr lang="en-US" altLang="en-US" sz="2100" b="1" dirty="0"/>
              <a:t>reference countries</a:t>
            </a:r>
            <a:r>
              <a:rPr lang="en-US" altLang="en-US" sz="2100" dirty="0"/>
              <a:t>" – e.g., United States for activities conducted in United States, and [United Kingdom / Germany/ Switzerland] for activities conducted outside United States</a:t>
            </a:r>
          </a:p>
          <a:p>
            <a:pPr marL="355600" indent="-355600">
              <a:defRPr/>
            </a:pPr>
            <a:endParaRPr lang="en-US" altLang="en-US" sz="1800" dirty="0"/>
          </a:p>
          <a:p>
            <a:pPr marL="355600" indent="-355600">
              <a:defRPr/>
            </a:pPr>
            <a:r>
              <a:rPr lang="en-US" sz="2200" b="1" dirty="0"/>
              <a:t>Break arbitration into phases </a:t>
            </a:r>
            <a:r>
              <a:rPr lang="en-US" sz="2200" dirty="0"/>
              <a:t>– bifurcation (or trifurcation) </a:t>
            </a:r>
          </a:p>
          <a:p>
            <a:pPr marL="355600" indent="-355600">
              <a:defRPr/>
            </a:pPr>
            <a:endParaRPr lang="en-US" sz="500" dirty="0"/>
          </a:p>
          <a:p>
            <a:pPr marL="682625" lvl="1" indent="-355600">
              <a:defRPr/>
            </a:pPr>
            <a:r>
              <a:rPr lang="en-US" sz="2000" dirty="0"/>
              <a:t>Validity of license agreement and interpretation of key provisions</a:t>
            </a:r>
          </a:p>
          <a:p>
            <a:pPr marL="682625" lvl="1" indent="-355600">
              <a:defRPr/>
            </a:pPr>
            <a:endParaRPr lang="en-US" sz="300" dirty="0"/>
          </a:p>
          <a:p>
            <a:pPr marL="682625" lvl="1" indent="-355600">
              <a:defRPr/>
            </a:pPr>
            <a:r>
              <a:rPr lang="en-US" sz="2000" dirty="0"/>
              <a:t>whether Pharma B “practiced” patents in various </a:t>
            </a:r>
            <a:r>
              <a:rPr lang="en-US" sz="2000" dirty="0" smtClean="0"/>
              <a:t>jurisdictions</a:t>
            </a:r>
            <a:endParaRPr lang="en-US" sz="2000" dirty="0"/>
          </a:p>
          <a:p>
            <a:pPr marL="682625" lvl="1" indent="-355600">
              <a:defRPr/>
            </a:pPr>
            <a:endParaRPr lang="en-US" sz="600" dirty="0"/>
          </a:p>
          <a:p>
            <a:pPr marL="682625" lvl="1" indent="-355600">
              <a:defRPr/>
            </a:pPr>
            <a:r>
              <a:rPr lang="en-US" sz="2000" dirty="0"/>
              <a:t>validity of patents in jurisdictions where patent is practiced</a:t>
            </a:r>
          </a:p>
          <a:p>
            <a:endParaRPr lang="en-US" dirty="0"/>
          </a:p>
        </p:txBody>
      </p:sp>
      <p:sp>
        <p:nvSpPr>
          <p:cNvPr id="4" name="Slide Number Placeholder 3"/>
          <p:cNvSpPr>
            <a:spLocks noGrp="1"/>
          </p:cNvSpPr>
          <p:nvPr>
            <p:ph type="sldNum" sz="quarter" idx="4"/>
          </p:nvPr>
        </p:nvSpPr>
        <p:spPr/>
        <p:txBody>
          <a:bodyPr/>
          <a:lstStyle/>
          <a:p>
            <a:r>
              <a:rPr lang="en-US" dirty="0" smtClean="0"/>
              <a:t>-</a:t>
            </a:r>
            <a:fld id="{9066CA1A-F649-4A90-A78B-26FF351A1AF2}" type="slidenum">
              <a:rPr lang="en-US" smtClean="0"/>
              <a:t>22</a:t>
            </a:fld>
            <a:r>
              <a:rPr lang="en-US" dirty="0" smtClean="0"/>
              <a:t>-</a:t>
            </a:r>
            <a:endParaRPr lang="en-US" dirty="0"/>
          </a:p>
        </p:txBody>
      </p:sp>
    </p:spTree>
    <p:extLst>
      <p:ext uri="{BB962C8B-B14F-4D97-AF65-F5344CB8AC3E}">
        <p14:creationId xmlns:p14="http://schemas.microsoft.com/office/powerpoint/2010/main" val="26247478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484" y="178782"/>
            <a:ext cx="8591305" cy="888868"/>
          </a:xfrm>
        </p:spPr>
        <p:txBody>
          <a:bodyPr/>
          <a:lstStyle/>
          <a:p>
            <a:r>
              <a:rPr lang="en-US" dirty="0" smtClean="0"/>
              <a:t>Two key </a:t>
            </a:r>
            <a:r>
              <a:rPr lang="en-US" dirty="0" smtClean="0"/>
              <a:t>moments/points </a:t>
            </a:r>
            <a:r>
              <a:rPr lang="en-US" dirty="0" smtClean="0"/>
              <a:t>to address possibilities</a:t>
            </a:r>
            <a:endParaRPr lang="en-US" dirty="0"/>
          </a:p>
        </p:txBody>
      </p:sp>
      <p:sp>
        <p:nvSpPr>
          <p:cNvPr id="3" name="Slide Number Placeholder 2"/>
          <p:cNvSpPr>
            <a:spLocks noGrp="1"/>
          </p:cNvSpPr>
          <p:nvPr>
            <p:ph type="sldNum" sz="quarter" idx="4"/>
          </p:nvPr>
        </p:nvSpPr>
        <p:spPr/>
        <p:txBody>
          <a:bodyPr/>
          <a:lstStyle/>
          <a:p>
            <a:fld id="{9066CA1A-F649-4A90-A78B-26FF351A1AF2}" type="slidenum">
              <a:rPr lang="en-US" smtClean="0"/>
              <a:t>23</a:t>
            </a:fld>
            <a:endParaRPr lang="en-US"/>
          </a:p>
        </p:txBody>
      </p:sp>
      <p:sp>
        <p:nvSpPr>
          <p:cNvPr id="4" name="Content Placeholder 3"/>
          <p:cNvSpPr>
            <a:spLocks noGrp="1"/>
          </p:cNvSpPr>
          <p:nvPr>
            <p:ph sz="quarter" idx="10"/>
          </p:nvPr>
        </p:nvSpPr>
        <p:spPr>
          <a:xfrm>
            <a:off x="637471" y="1195987"/>
            <a:ext cx="11142248" cy="4615093"/>
          </a:xfrm>
        </p:spPr>
        <p:txBody>
          <a:bodyPr/>
          <a:lstStyle/>
          <a:p>
            <a:r>
              <a:rPr lang="en-US" dirty="0" smtClean="0"/>
              <a:t>Arbitration clause</a:t>
            </a:r>
          </a:p>
          <a:p>
            <a:endParaRPr lang="en-US" sz="1000" dirty="0"/>
          </a:p>
          <a:p>
            <a:r>
              <a:rPr lang="en-US" b="1" i="1" dirty="0" smtClean="0"/>
              <a:t>First prehearing conference</a:t>
            </a:r>
            <a:endParaRPr lang="en-US" b="1" i="1" dirty="0"/>
          </a:p>
        </p:txBody>
      </p:sp>
      <p:sp>
        <p:nvSpPr>
          <p:cNvPr id="5" name="Content Placeholder 3"/>
          <p:cNvSpPr txBox="1">
            <a:spLocks/>
          </p:cNvSpPr>
          <p:nvPr/>
        </p:nvSpPr>
        <p:spPr bwMode="auto">
          <a:xfrm>
            <a:off x="637471" y="2638669"/>
            <a:ext cx="11142248" cy="3649838"/>
          </a:xfrm>
          <a:prstGeom prst="rect">
            <a:avLst/>
          </a:prstGeom>
          <a:solidFill>
            <a:srgbClr val="F6FCB8"/>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461963" indent="-461963" algn="l" rtl="0" eaLnBrk="1" fontAlgn="base" hangingPunct="1">
              <a:spcBef>
                <a:spcPct val="20000"/>
              </a:spcBef>
              <a:spcAft>
                <a:spcPct val="0"/>
              </a:spcAft>
              <a:buFont typeface="Wingdings" panose="05000000000000000000" pitchFamily="2" charset="2"/>
              <a:buChar char="§"/>
              <a:defRPr sz="2400">
                <a:solidFill>
                  <a:srgbClr val="000000"/>
                </a:solidFill>
                <a:latin typeface="Arial" pitchFamily="34" charset="0"/>
                <a:ea typeface="+mn-ea"/>
                <a:cs typeface="Arial" pitchFamily="34" charset="0"/>
              </a:defRPr>
            </a:lvl1pPr>
            <a:lvl2pPr marL="914400" indent="-400050" algn="l" rtl="0" eaLnBrk="1" fontAlgn="base" hangingPunct="1">
              <a:spcBef>
                <a:spcPct val="20000"/>
              </a:spcBef>
              <a:spcAft>
                <a:spcPct val="0"/>
              </a:spcAft>
              <a:buChar char="–"/>
              <a:defRPr sz="2300">
                <a:solidFill>
                  <a:srgbClr val="000000"/>
                </a:solidFill>
                <a:latin typeface="Arial" pitchFamily="34" charset="0"/>
                <a:cs typeface="Arial" pitchFamily="34" charset="0"/>
              </a:defRPr>
            </a:lvl2pPr>
            <a:lvl3pPr marL="1376363" indent="-407988" algn="l" rtl="0" eaLnBrk="1" fontAlgn="base" hangingPunct="1">
              <a:spcBef>
                <a:spcPct val="20000"/>
              </a:spcBef>
              <a:spcAft>
                <a:spcPct val="0"/>
              </a:spcAft>
              <a:buFont typeface="Wingdings" pitchFamily="2" charset="2"/>
              <a:buChar char="Ø"/>
              <a:defRPr sz="2200">
                <a:solidFill>
                  <a:srgbClr val="000000"/>
                </a:solidFill>
                <a:latin typeface="Arial" pitchFamily="34" charset="0"/>
                <a:cs typeface="Arial" pitchFamily="34" charset="0"/>
              </a:defRPr>
            </a:lvl3pPr>
            <a:lvl4pPr marL="1828800" indent="-400050" algn="l" rtl="0" eaLnBrk="1" fontAlgn="base" hangingPunct="1">
              <a:spcBef>
                <a:spcPct val="20000"/>
              </a:spcBef>
              <a:spcAft>
                <a:spcPct val="0"/>
              </a:spcAft>
              <a:buFont typeface="Wingdings" pitchFamily="2" charset="2"/>
              <a:buChar char="§"/>
              <a:defRPr sz="2000">
                <a:solidFill>
                  <a:srgbClr val="000000"/>
                </a:solidFill>
                <a:latin typeface="Arial" pitchFamily="34" charset="0"/>
                <a:cs typeface="Arial" pitchFamily="34" charset="0"/>
              </a:defRPr>
            </a:lvl4pPr>
            <a:lvl5pPr marL="2290763" indent="-407988" algn="l" rtl="0" eaLnBrk="1" fontAlgn="base" hangingPunct="1">
              <a:spcBef>
                <a:spcPct val="20000"/>
              </a:spcBef>
              <a:spcAft>
                <a:spcPct val="0"/>
              </a:spcAft>
              <a:buChar char="»"/>
              <a:defRPr sz="1800">
                <a:solidFill>
                  <a:srgbClr val="000000"/>
                </a:solidFill>
                <a:latin typeface="Arial" pitchFamily="34" charset="0"/>
                <a:cs typeface="Arial" pitchFamily="34" charset="0"/>
              </a:defRPr>
            </a:lvl5pPr>
            <a:lvl6pPr marL="1414463" indent="-128588" algn="l" rtl="0" eaLnBrk="1" fontAlgn="base" hangingPunct="1">
              <a:spcBef>
                <a:spcPct val="20000"/>
              </a:spcBef>
              <a:spcAft>
                <a:spcPct val="0"/>
              </a:spcAft>
              <a:buChar char="»"/>
              <a:defRPr sz="1125">
                <a:solidFill>
                  <a:srgbClr val="1B325F"/>
                </a:solidFill>
                <a:latin typeface="+mn-lt"/>
              </a:defRPr>
            </a:lvl6pPr>
            <a:lvl7pPr marL="1671638" indent="-128588" algn="l" rtl="0" eaLnBrk="1" fontAlgn="base" hangingPunct="1">
              <a:spcBef>
                <a:spcPct val="20000"/>
              </a:spcBef>
              <a:spcAft>
                <a:spcPct val="0"/>
              </a:spcAft>
              <a:buChar char="»"/>
              <a:defRPr sz="1125">
                <a:solidFill>
                  <a:srgbClr val="1B325F"/>
                </a:solidFill>
                <a:latin typeface="+mn-lt"/>
              </a:defRPr>
            </a:lvl7pPr>
            <a:lvl8pPr marL="1928813" indent="-128588" algn="l" rtl="0" eaLnBrk="1" fontAlgn="base" hangingPunct="1">
              <a:spcBef>
                <a:spcPct val="20000"/>
              </a:spcBef>
              <a:spcAft>
                <a:spcPct val="0"/>
              </a:spcAft>
              <a:buChar char="»"/>
              <a:defRPr sz="1125">
                <a:solidFill>
                  <a:srgbClr val="1B325F"/>
                </a:solidFill>
                <a:latin typeface="+mn-lt"/>
              </a:defRPr>
            </a:lvl8pPr>
            <a:lvl9pPr marL="2185988" indent="-128588" algn="l" rtl="0" eaLnBrk="1" fontAlgn="base" hangingPunct="1">
              <a:spcBef>
                <a:spcPct val="20000"/>
              </a:spcBef>
              <a:spcAft>
                <a:spcPct val="0"/>
              </a:spcAft>
              <a:buChar char="»"/>
              <a:defRPr sz="1125">
                <a:solidFill>
                  <a:srgbClr val="1B325F"/>
                </a:solidFill>
                <a:latin typeface="+mn-lt"/>
              </a:defRPr>
            </a:lvl9pPr>
          </a:lstStyle>
          <a:p>
            <a:pPr marL="0" indent="0">
              <a:buNone/>
            </a:pPr>
            <a:r>
              <a:rPr lang="en-US" sz="2300" b="1" i="1" dirty="0"/>
              <a:t>CIArb Arbitration </a:t>
            </a:r>
            <a:r>
              <a:rPr lang="en-US" sz="2300" b="1" i="1" dirty="0" smtClean="0"/>
              <a:t>Rules</a:t>
            </a:r>
            <a:r>
              <a:rPr lang="en-US" dirty="0" smtClean="0"/>
              <a:t> (</a:t>
            </a:r>
            <a:r>
              <a:rPr lang="en-US" sz="2000" dirty="0" smtClean="0"/>
              <a:t>2015) </a:t>
            </a:r>
          </a:p>
          <a:p>
            <a:pPr lvl="1"/>
            <a:r>
              <a:rPr lang="en-US" sz="1900" dirty="0" smtClean="0"/>
              <a:t>designed </a:t>
            </a:r>
            <a:r>
              <a:rPr lang="en-US" sz="1900" dirty="0"/>
              <a:t>for </a:t>
            </a:r>
            <a:r>
              <a:rPr lang="en-US" sz="1900" dirty="0" smtClean="0"/>
              <a:t>domestic </a:t>
            </a:r>
            <a:r>
              <a:rPr lang="en-US" sz="1900" dirty="0"/>
              <a:t>and international </a:t>
            </a:r>
            <a:r>
              <a:rPr lang="en-US" sz="1900" i="1" dirty="0"/>
              <a:t>ad hoc </a:t>
            </a:r>
            <a:r>
              <a:rPr lang="en-US" sz="1900" dirty="0" smtClean="0"/>
              <a:t>arbitrations</a:t>
            </a:r>
          </a:p>
          <a:p>
            <a:pPr marL="0" indent="0">
              <a:buNone/>
            </a:pPr>
            <a:endParaRPr lang="en-US" sz="2000" b="1" dirty="0" smtClean="0"/>
          </a:p>
          <a:p>
            <a:pPr marL="0" indent="0">
              <a:buNone/>
            </a:pPr>
            <a:r>
              <a:rPr lang="en-US" sz="2200" b="1" dirty="0" smtClean="0"/>
              <a:t>Article </a:t>
            </a:r>
            <a:r>
              <a:rPr lang="en-US" sz="2200" b="1" dirty="0"/>
              <a:t>17 — General </a:t>
            </a:r>
            <a:r>
              <a:rPr lang="en-US" sz="2200" b="1" dirty="0" smtClean="0"/>
              <a:t>provisions</a:t>
            </a:r>
          </a:p>
          <a:p>
            <a:endParaRPr lang="en-US" sz="1400" b="1" dirty="0"/>
          </a:p>
          <a:p>
            <a:pPr marL="0" indent="0">
              <a:buNone/>
            </a:pPr>
            <a:r>
              <a:rPr lang="en-US" sz="2200" dirty="0"/>
              <a:t>1. Subject to these Rules, </a:t>
            </a:r>
            <a:r>
              <a:rPr lang="en-US" sz="2200" b="1" i="1" dirty="0"/>
              <a:t>the arbitral tribunal may conduct the </a:t>
            </a:r>
            <a:r>
              <a:rPr lang="en-US" sz="2200" b="1" i="1" dirty="0" smtClean="0"/>
              <a:t>arbitration in </a:t>
            </a:r>
            <a:r>
              <a:rPr lang="en-US" sz="2200" b="1" i="1" dirty="0"/>
              <a:t>such manner as it considers appropriate</a:t>
            </a:r>
            <a:r>
              <a:rPr lang="en-US" sz="2200" dirty="0"/>
              <a:t>, provided that the parties </a:t>
            </a:r>
            <a:r>
              <a:rPr lang="en-US" sz="2200" dirty="0" smtClean="0"/>
              <a:t>are treated </a:t>
            </a:r>
            <a:r>
              <a:rPr lang="en-US" sz="2200" dirty="0"/>
              <a:t>with equality and that at an appropriate stage of the </a:t>
            </a:r>
            <a:r>
              <a:rPr lang="en-US" sz="2200" dirty="0" smtClean="0"/>
              <a:t>proceedings each </a:t>
            </a:r>
            <a:r>
              <a:rPr lang="en-US" sz="2200" dirty="0"/>
              <a:t>party is given a reasonable opportunity of presenting its </a:t>
            </a:r>
            <a:r>
              <a:rPr lang="en-US" sz="2200" dirty="0" smtClean="0"/>
              <a:t>case….</a:t>
            </a:r>
            <a:endParaRPr lang="en-US" sz="2200" kern="0" dirty="0"/>
          </a:p>
        </p:txBody>
      </p:sp>
    </p:spTree>
    <p:extLst>
      <p:ext uri="{BB962C8B-B14F-4D97-AF65-F5344CB8AC3E}">
        <p14:creationId xmlns:p14="http://schemas.microsoft.com/office/powerpoint/2010/main" val="4846393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663" y="132877"/>
            <a:ext cx="8596994" cy="888868"/>
          </a:xfrm>
        </p:spPr>
        <p:txBody>
          <a:bodyPr/>
          <a:lstStyle/>
          <a:p>
            <a:r>
              <a:rPr lang="en-US" altLang="en-US" dirty="0">
                <a:solidFill>
                  <a:schemeClr val="tx1"/>
                </a:solidFill>
              </a:rPr>
              <a:t>Hypo: Dispute Between Life Sciences Companies</a:t>
            </a:r>
            <a:endParaRPr lang="en-US" dirty="0">
              <a:solidFill>
                <a:schemeClr val="tx1"/>
              </a:solidFill>
            </a:endParaRPr>
          </a:p>
        </p:txBody>
      </p:sp>
      <p:sp>
        <p:nvSpPr>
          <p:cNvPr id="3" name="Slide Number Placeholder 2"/>
          <p:cNvSpPr>
            <a:spLocks noGrp="1"/>
          </p:cNvSpPr>
          <p:nvPr>
            <p:ph type="sldNum" sz="quarter" idx="4"/>
          </p:nvPr>
        </p:nvSpPr>
        <p:spPr>
          <a:xfrm>
            <a:off x="11368164" y="6451655"/>
            <a:ext cx="593081" cy="365125"/>
          </a:xfrm>
        </p:spPr>
        <p:txBody>
          <a:bodyPr/>
          <a:lstStyle/>
          <a:p>
            <a:r>
              <a:rPr lang="en-US" dirty="0" smtClean="0"/>
              <a:t>-</a:t>
            </a:r>
            <a:fld id="{9066CA1A-F649-4A90-A78B-26FF351A1AF2}" type="slidenum">
              <a:rPr lang="en-US" smtClean="0"/>
              <a:t>24</a:t>
            </a:fld>
            <a:r>
              <a:rPr lang="en-US" dirty="0" smtClean="0"/>
              <a:t>-</a:t>
            </a:r>
            <a:endParaRPr lang="en-US" dirty="0"/>
          </a:p>
        </p:txBody>
      </p:sp>
      <p:sp>
        <p:nvSpPr>
          <p:cNvPr id="4" name="Content Placeholder 3"/>
          <p:cNvSpPr>
            <a:spLocks noGrp="1"/>
          </p:cNvSpPr>
          <p:nvPr>
            <p:ph sz="quarter" idx="10"/>
          </p:nvPr>
        </p:nvSpPr>
        <p:spPr>
          <a:xfrm>
            <a:off x="398663" y="2019124"/>
            <a:ext cx="11440411" cy="4606265"/>
          </a:xfrm>
        </p:spPr>
        <p:txBody>
          <a:bodyPr/>
          <a:lstStyle/>
          <a:p>
            <a:pPr marL="355600" indent="-355600">
              <a:defRPr/>
            </a:pPr>
            <a:r>
              <a:rPr lang="en-US" sz="2200" b="1" dirty="0"/>
              <a:t>Procedural order – à la</a:t>
            </a:r>
            <a:r>
              <a:rPr lang="en-US" sz="2200" b="1" i="1" dirty="0"/>
              <a:t> </a:t>
            </a:r>
            <a:r>
              <a:rPr lang="en-US" sz="2200" b="1" dirty="0"/>
              <a:t>“terms of reference</a:t>
            </a:r>
            <a:r>
              <a:rPr lang="en-US" sz="2200" dirty="0"/>
              <a:t>”</a:t>
            </a:r>
          </a:p>
          <a:p>
            <a:pPr marL="355600" indent="-355600">
              <a:defRPr/>
            </a:pPr>
            <a:endParaRPr lang="en-US" sz="300" dirty="0"/>
          </a:p>
          <a:p>
            <a:pPr marL="355600" indent="-355600">
              <a:defRPr/>
            </a:pPr>
            <a:r>
              <a:rPr lang="en-US" sz="2200" b="1" dirty="0"/>
              <a:t>Confirm</a:t>
            </a:r>
            <a:r>
              <a:rPr lang="en-US" sz="2200" dirty="0"/>
              <a:t>:</a:t>
            </a:r>
          </a:p>
          <a:p>
            <a:pPr marL="682625" lvl="1" indent="-355600">
              <a:defRPr/>
            </a:pPr>
            <a:r>
              <a:rPr lang="en-US" sz="2200" dirty="0"/>
              <a:t>appointment of panel and waiver of objections</a:t>
            </a:r>
          </a:p>
          <a:p>
            <a:pPr marL="682625" lvl="1" indent="-355600">
              <a:defRPr/>
            </a:pPr>
            <a:r>
              <a:rPr lang="en-US" sz="2200" dirty="0"/>
              <a:t>legal seat of arbitration </a:t>
            </a:r>
          </a:p>
          <a:p>
            <a:pPr marL="682625" lvl="1" indent="-355600">
              <a:defRPr/>
            </a:pPr>
            <a:r>
              <a:rPr lang="en-US" sz="2200" dirty="0"/>
              <a:t>confidentiality</a:t>
            </a:r>
          </a:p>
          <a:p>
            <a:pPr marL="682625" lvl="1" indent="-355600">
              <a:defRPr/>
            </a:pPr>
            <a:r>
              <a:rPr lang="en-US" sz="2200" dirty="0"/>
              <a:t>chair permitted to manage arbitration on preliminary procedural issues / discovery issues – e.g., “Streamlined Three-Arbitrator Panel Option”</a:t>
            </a:r>
          </a:p>
          <a:p>
            <a:pPr marL="682625" lvl="1" indent="-355600">
              <a:defRPr/>
            </a:pPr>
            <a:r>
              <a:rPr lang="en-US" sz="2200" b="1" dirty="0"/>
              <a:t>phases &amp; issues </a:t>
            </a:r>
            <a:r>
              <a:rPr lang="en-US" sz="2200" dirty="0"/>
              <a:t>to be decided for each phase</a:t>
            </a:r>
          </a:p>
          <a:p>
            <a:pPr marL="682625" lvl="1" indent="-355600">
              <a:defRPr/>
            </a:pPr>
            <a:r>
              <a:rPr lang="en-US" sz="2200" b="1" dirty="0"/>
              <a:t>timeline</a:t>
            </a:r>
            <a:r>
              <a:rPr lang="en-US" sz="2200" dirty="0"/>
              <a:t> – </a:t>
            </a:r>
            <a:r>
              <a:rPr lang="en-US" sz="2200" dirty="0" smtClean="0"/>
              <a:t>dates </a:t>
            </a:r>
            <a:r>
              <a:rPr lang="en-US" sz="2200" dirty="0"/>
              <a:t>for </a:t>
            </a:r>
            <a:r>
              <a:rPr lang="en-US" sz="2200" dirty="0" smtClean="0"/>
              <a:t>discovery / experts / motions / hearing </a:t>
            </a:r>
            <a:r>
              <a:rPr lang="en-US" sz="2200" dirty="0"/>
              <a:t>/ </a:t>
            </a:r>
            <a:r>
              <a:rPr lang="en-US" sz="2200" dirty="0" smtClean="0"/>
              <a:t>interim award / award</a:t>
            </a:r>
            <a:endParaRPr lang="en-US" sz="2200" dirty="0"/>
          </a:p>
          <a:p>
            <a:pPr marL="682625" lvl="1" indent="-355600">
              <a:defRPr/>
            </a:pPr>
            <a:r>
              <a:rPr lang="en-US" sz="2200" dirty="0"/>
              <a:t>procedures for communications</a:t>
            </a:r>
          </a:p>
          <a:p>
            <a:pPr marL="682625" lvl="1" indent="-355600">
              <a:defRPr/>
            </a:pPr>
            <a:r>
              <a:rPr lang="en-US" sz="2200" dirty="0"/>
              <a:t>location / time allotments / court reporter</a:t>
            </a:r>
          </a:p>
          <a:p>
            <a:pPr marL="327025" lvl="1" indent="0">
              <a:buFont typeface="Wingdings" panose="05000000000000000000" pitchFamily="2" charset="2"/>
              <a:buNone/>
              <a:defRPr/>
            </a:pPr>
            <a:endParaRPr lang="en-US" sz="2200" dirty="0"/>
          </a:p>
          <a:p>
            <a:pPr marL="355600" indent="-355600">
              <a:defRPr/>
            </a:pPr>
            <a:endParaRPr lang="en-US" sz="1000" u="sng" dirty="0"/>
          </a:p>
          <a:p>
            <a:endParaRPr lang="en-US" dirty="0"/>
          </a:p>
        </p:txBody>
      </p:sp>
      <p:sp>
        <p:nvSpPr>
          <p:cNvPr id="5" name="Oval 4"/>
          <p:cNvSpPr>
            <a:spLocks noChangeArrowheads="1"/>
          </p:cNvSpPr>
          <p:nvPr/>
        </p:nvSpPr>
        <p:spPr bwMode="auto">
          <a:xfrm>
            <a:off x="1861971" y="1174359"/>
            <a:ext cx="3384550" cy="692150"/>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dirty="0" smtClean="0">
                <a:latin typeface="Garamond" panose="02020404030301010803" pitchFamily="18" charset="0"/>
              </a:rPr>
              <a:t>Pharma A</a:t>
            </a:r>
          </a:p>
          <a:p>
            <a:pPr algn="ctr">
              <a:spcBef>
                <a:spcPct val="0"/>
              </a:spcBef>
              <a:buClrTx/>
              <a:buSzTx/>
              <a:buFontTx/>
              <a:buNone/>
              <a:defRPr/>
            </a:pPr>
            <a:r>
              <a:rPr lang="en-US" altLang="en-US" sz="1800" b="1" dirty="0" smtClean="0">
                <a:latin typeface="Garamond" panose="02020404030301010803" pitchFamily="18" charset="0"/>
              </a:rPr>
              <a:t>Licensor </a:t>
            </a:r>
          </a:p>
        </p:txBody>
      </p:sp>
      <p:sp>
        <p:nvSpPr>
          <p:cNvPr id="6" name="Oval 5"/>
          <p:cNvSpPr>
            <a:spLocks noChangeArrowheads="1"/>
          </p:cNvSpPr>
          <p:nvPr/>
        </p:nvSpPr>
        <p:spPr bwMode="auto">
          <a:xfrm>
            <a:off x="6276808" y="1213136"/>
            <a:ext cx="3529013" cy="692150"/>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smtClean="0">
                <a:latin typeface="Garamond" panose="02020404030301010803" pitchFamily="18" charset="0"/>
              </a:rPr>
              <a:t>Pharma B</a:t>
            </a:r>
          </a:p>
          <a:p>
            <a:pPr algn="ctr">
              <a:spcBef>
                <a:spcPct val="0"/>
              </a:spcBef>
              <a:buClrTx/>
              <a:buSzTx/>
              <a:buFontTx/>
              <a:buNone/>
              <a:defRPr/>
            </a:pPr>
            <a:r>
              <a:rPr lang="en-US" altLang="en-US" sz="1800" b="1" smtClean="0">
                <a:latin typeface="Garamond" panose="02020404030301010803" pitchFamily="18" charset="0"/>
              </a:rPr>
              <a:t>Licensee</a:t>
            </a:r>
          </a:p>
        </p:txBody>
      </p:sp>
      <p:sp>
        <p:nvSpPr>
          <p:cNvPr id="7" name="Left-Right Arrow 6"/>
          <p:cNvSpPr/>
          <p:nvPr/>
        </p:nvSpPr>
        <p:spPr>
          <a:xfrm>
            <a:off x="5365583" y="1487773"/>
            <a:ext cx="792162" cy="142875"/>
          </a:xfrm>
          <a:prstGeom prst="leftRightArrow">
            <a:avLst/>
          </a:prstGeom>
          <a:solidFill>
            <a:srgbClr val="F6FCB8"/>
          </a:solidFill>
          <a:ln>
            <a:solidFill>
              <a:srgbClr val="0D255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36776676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88" y="398062"/>
            <a:ext cx="8942132" cy="888868"/>
          </a:xfrm>
        </p:spPr>
        <p:txBody>
          <a:bodyPr/>
          <a:lstStyle/>
          <a:p>
            <a:r>
              <a:rPr lang="en-US" altLang="en-US" dirty="0">
                <a:solidFill>
                  <a:schemeClr val="tx1"/>
                </a:solidFill>
              </a:rPr>
              <a:t>Hypo: Dispute Between Life Sciences Companies</a:t>
            </a:r>
            <a:endParaRPr lang="en-US" dirty="0">
              <a:solidFill>
                <a:schemeClr val="tx1"/>
              </a:solidFill>
            </a:endParaRPr>
          </a:p>
        </p:txBody>
      </p:sp>
      <p:sp>
        <p:nvSpPr>
          <p:cNvPr id="3" name="Slide Number Placeholder 2"/>
          <p:cNvSpPr>
            <a:spLocks noGrp="1"/>
          </p:cNvSpPr>
          <p:nvPr>
            <p:ph type="sldNum" sz="quarter" idx="4"/>
          </p:nvPr>
        </p:nvSpPr>
        <p:spPr>
          <a:xfrm>
            <a:off x="11336080" y="6451655"/>
            <a:ext cx="593081" cy="365125"/>
          </a:xfrm>
        </p:spPr>
        <p:txBody>
          <a:bodyPr/>
          <a:lstStyle/>
          <a:p>
            <a:r>
              <a:rPr lang="en-US" dirty="0" smtClean="0"/>
              <a:t>-</a:t>
            </a:r>
            <a:fld id="{9066CA1A-F649-4A90-A78B-26FF351A1AF2}" type="slidenum">
              <a:rPr lang="en-US" smtClean="0"/>
              <a:t>25</a:t>
            </a:fld>
            <a:r>
              <a:rPr lang="en-US" dirty="0" smtClean="0"/>
              <a:t>-</a:t>
            </a:r>
            <a:endParaRPr lang="en-US" dirty="0"/>
          </a:p>
        </p:txBody>
      </p:sp>
      <p:sp>
        <p:nvSpPr>
          <p:cNvPr id="4" name="Content Placeholder 3"/>
          <p:cNvSpPr>
            <a:spLocks noGrp="1"/>
          </p:cNvSpPr>
          <p:nvPr>
            <p:ph sz="quarter" idx="10"/>
          </p:nvPr>
        </p:nvSpPr>
        <p:spPr>
          <a:xfrm>
            <a:off x="506413" y="2102004"/>
            <a:ext cx="11422748" cy="5233516"/>
          </a:xfrm>
        </p:spPr>
        <p:txBody>
          <a:bodyPr>
            <a:normAutofit fontScale="92500"/>
          </a:bodyPr>
          <a:lstStyle/>
          <a:p>
            <a:pPr marL="0" indent="0">
              <a:buNone/>
              <a:defRPr/>
            </a:pPr>
            <a:r>
              <a:rPr lang="en-GB" altLang="en-US" b="1" dirty="0"/>
              <a:t>Design of Arbitration</a:t>
            </a:r>
          </a:p>
          <a:p>
            <a:pPr marL="571500" indent="-571500">
              <a:defRPr/>
            </a:pPr>
            <a:endParaRPr lang="en-GB" altLang="en-US" sz="600" dirty="0"/>
          </a:p>
          <a:p>
            <a:pPr marL="355600" indent="-355600">
              <a:defRPr/>
            </a:pPr>
            <a:r>
              <a:rPr lang="en-US" sz="2100" dirty="0"/>
              <a:t>Adopt </a:t>
            </a:r>
            <a:r>
              <a:rPr lang="en-US" sz="2100" b="1" i="1" dirty="0"/>
              <a:t>IBA Rules on Taking of Evidence in International Arbitration</a:t>
            </a:r>
            <a:r>
              <a:rPr lang="en-US" sz="2100" i="1" dirty="0"/>
              <a:t> </a:t>
            </a:r>
            <a:r>
              <a:rPr lang="en-US" sz="2100" dirty="0"/>
              <a:t>and/or limit discovery (e.g., depositions, interrogatories, requests for admissions, requests for </a:t>
            </a:r>
            <a:r>
              <a:rPr lang="en-US" sz="2100" dirty="0" smtClean="0"/>
              <a:t>production) </a:t>
            </a:r>
            <a:r>
              <a:rPr lang="en-US" sz="2100" dirty="0"/>
              <a:t>except on issue of “practice”</a:t>
            </a:r>
          </a:p>
          <a:p>
            <a:pPr marL="355600" indent="-355600">
              <a:defRPr/>
            </a:pPr>
            <a:endParaRPr lang="en-US" sz="700" dirty="0"/>
          </a:p>
          <a:p>
            <a:pPr marL="355600" indent="-355600">
              <a:defRPr/>
            </a:pPr>
            <a:r>
              <a:rPr lang="en-US" sz="2200" b="1" dirty="0"/>
              <a:t>Hearing</a:t>
            </a:r>
            <a:r>
              <a:rPr lang="en-US" sz="2200" dirty="0"/>
              <a:t> – each party submits:</a:t>
            </a:r>
            <a:endParaRPr lang="en-US" sz="2200" u="sng" dirty="0"/>
          </a:p>
          <a:p>
            <a:pPr marL="327025" lvl="1" indent="0">
              <a:buFont typeface="Wingdings" panose="05000000000000000000" pitchFamily="2" charset="2"/>
              <a:buNone/>
              <a:defRPr/>
            </a:pPr>
            <a:endParaRPr lang="en-US" sz="100" u="sng" dirty="0"/>
          </a:p>
          <a:p>
            <a:pPr marL="682625" lvl="2" indent="-341313">
              <a:defRPr/>
            </a:pPr>
            <a:r>
              <a:rPr lang="en-US" sz="2100" dirty="0"/>
              <a:t>proposed ruling on each issue, together with request for specific damage award or other remedy</a:t>
            </a:r>
          </a:p>
          <a:p>
            <a:pPr marL="682625" lvl="2" indent="-341313">
              <a:defRPr/>
            </a:pPr>
            <a:endParaRPr lang="en-US" sz="300" dirty="0"/>
          </a:p>
          <a:p>
            <a:pPr marL="682625" lvl="2" indent="-341313">
              <a:defRPr/>
            </a:pPr>
            <a:r>
              <a:rPr lang="en-US" sz="2100" dirty="0"/>
              <a:t>brief supporting party's proposed rulings and remedies </a:t>
            </a:r>
            <a:r>
              <a:rPr lang="en-US" sz="1900" dirty="0"/>
              <a:t>(page limited)</a:t>
            </a:r>
          </a:p>
          <a:p>
            <a:pPr marL="682625" lvl="2" indent="-341313">
              <a:defRPr/>
            </a:pPr>
            <a:endParaRPr lang="en-US" sz="100" dirty="0"/>
          </a:p>
          <a:p>
            <a:pPr marL="682625" lvl="2" indent="-341313">
              <a:defRPr/>
            </a:pPr>
            <a:r>
              <a:rPr lang="en-US" sz="2100" dirty="0"/>
              <a:t>copies of all exhibits on which party relies</a:t>
            </a:r>
            <a:endParaRPr lang="en-US" sz="2100" u="sng" dirty="0"/>
          </a:p>
          <a:p>
            <a:pPr marL="682625" lvl="2" indent="-341313">
              <a:defRPr/>
            </a:pPr>
            <a:endParaRPr lang="en-US" sz="100" u="sng" dirty="0"/>
          </a:p>
          <a:p>
            <a:pPr marL="682625" lvl="2" indent="-341313">
              <a:defRPr/>
            </a:pPr>
            <a:r>
              <a:rPr lang="en-US" sz="2100" dirty="0"/>
              <a:t>list of witnesses / experts to be called and summary of testimony</a:t>
            </a:r>
          </a:p>
          <a:p>
            <a:pPr marL="682625" lvl="2" indent="-341313">
              <a:defRPr/>
            </a:pPr>
            <a:endParaRPr lang="en-US" sz="100" dirty="0"/>
          </a:p>
          <a:p>
            <a:pPr marL="682625" lvl="2" indent="-341313">
              <a:defRPr/>
            </a:pPr>
            <a:r>
              <a:rPr lang="en-US" sz="2100" dirty="0"/>
              <a:t>expert reports</a:t>
            </a:r>
          </a:p>
          <a:p>
            <a:pPr marL="682625" lvl="2" indent="-341313">
              <a:defRPr/>
            </a:pPr>
            <a:r>
              <a:rPr lang="en-US" sz="2100" dirty="0"/>
              <a:t>rebuttal memorials </a:t>
            </a:r>
            <a:r>
              <a:rPr lang="en-US" sz="1900" dirty="0"/>
              <a:t>(page limited)</a:t>
            </a:r>
          </a:p>
          <a:p>
            <a:pPr marL="682625" lvl="2" indent="-341313">
              <a:defRPr/>
            </a:pPr>
            <a:r>
              <a:rPr lang="en-US" sz="2100" dirty="0"/>
              <a:t>time allocations for hearing</a:t>
            </a:r>
          </a:p>
          <a:p>
            <a:pPr marL="682625" lvl="2" indent="-341313">
              <a:defRPr/>
            </a:pPr>
            <a:endParaRPr lang="en-US" sz="900" dirty="0"/>
          </a:p>
          <a:p>
            <a:pPr marL="682625" lvl="2" indent="-341313">
              <a:defRPr/>
            </a:pPr>
            <a:endParaRPr lang="en-US" sz="700" dirty="0"/>
          </a:p>
          <a:p>
            <a:pPr marL="0" indent="0">
              <a:buNone/>
              <a:defRPr/>
            </a:pPr>
            <a:r>
              <a:rPr lang="en-US" sz="2200" dirty="0"/>
              <a:t> </a:t>
            </a:r>
            <a:endParaRPr lang="en-US" sz="2200" u="sng" dirty="0"/>
          </a:p>
        </p:txBody>
      </p:sp>
      <p:sp>
        <p:nvSpPr>
          <p:cNvPr id="5" name="Oval 4"/>
          <p:cNvSpPr>
            <a:spLocks noChangeArrowheads="1"/>
          </p:cNvSpPr>
          <p:nvPr/>
        </p:nvSpPr>
        <p:spPr bwMode="auto">
          <a:xfrm>
            <a:off x="1782596" y="1213136"/>
            <a:ext cx="3384550" cy="692150"/>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dirty="0" smtClean="0">
                <a:latin typeface="Garamond" panose="02020404030301010803" pitchFamily="18" charset="0"/>
              </a:rPr>
              <a:t>Pharma A</a:t>
            </a:r>
          </a:p>
          <a:p>
            <a:pPr algn="ctr">
              <a:spcBef>
                <a:spcPct val="0"/>
              </a:spcBef>
              <a:buClrTx/>
              <a:buSzTx/>
              <a:buFontTx/>
              <a:buNone/>
              <a:defRPr/>
            </a:pPr>
            <a:r>
              <a:rPr lang="en-US" altLang="en-US" sz="1800" b="1" dirty="0" smtClean="0">
                <a:latin typeface="Garamond" panose="02020404030301010803" pitchFamily="18" charset="0"/>
              </a:rPr>
              <a:t>Licensor </a:t>
            </a:r>
          </a:p>
        </p:txBody>
      </p:sp>
      <p:sp>
        <p:nvSpPr>
          <p:cNvPr id="6" name="Oval 5"/>
          <p:cNvSpPr>
            <a:spLocks noChangeArrowheads="1"/>
          </p:cNvSpPr>
          <p:nvPr/>
        </p:nvSpPr>
        <p:spPr bwMode="auto">
          <a:xfrm>
            <a:off x="6276808" y="1213136"/>
            <a:ext cx="3529013" cy="692150"/>
          </a:xfrm>
          <a:prstGeom prst="ellipse">
            <a:avLst/>
          </a:prstGeom>
          <a:solidFill>
            <a:srgbClr val="F6FCB8"/>
          </a:solidFill>
          <a:ln w="9525">
            <a:solidFill>
              <a:srgbClr val="0D2559"/>
            </a:solidFill>
            <a:round/>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0"/>
              </a:spcBef>
              <a:buClrTx/>
              <a:buSzTx/>
              <a:buFontTx/>
              <a:buNone/>
              <a:defRPr/>
            </a:pPr>
            <a:r>
              <a:rPr lang="en-US" altLang="en-US" sz="1800" b="1" smtClean="0">
                <a:latin typeface="Garamond" panose="02020404030301010803" pitchFamily="18" charset="0"/>
              </a:rPr>
              <a:t>Pharma B</a:t>
            </a:r>
          </a:p>
          <a:p>
            <a:pPr algn="ctr">
              <a:spcBef>
                <a:spcPct val="0"/>
              </a:spcBef>
              <a:buClrTx/>
              <a:buSzTx/>
              <a:buFontTx/>
              <a:buNone/>
              <a:defRPr/>
            </a:pPr>
            <a:r>
              <a:rPr lang="en-US" altLang="en-US" sz="1800" b="1" smtClean="0">
                <a:latin typeface="Garamond" panose="02020404030301010803" pitchFamily="18" charset="0"/>
              </a:rPr>
              <a:t>Licensee</a:t>
            </a:r>
          </a:p>
        </p:txBody>
      </p:sp>
      <p:sp>
        <p:nvSpPr>
          <p:cNvPr id="7" name="Left-Right Arrow 6"/>
          <p:cNvSpPr/>
          <p:nvPr/>
        </p:nvSpPr>
        <p:spPr>
          <a:xfrm>
            <a:off x="5325896" y="1487773"/>
            <a:ext cx="792162" cy="142875"/>
          </a:xfrm>
          <a:prstGeom prst="leftRightArrow">
            <a:avLst/>
          </a:prstGeom>
          <a:solidFill>
            <a:srgbClr val="F6FCB8"/>
          </a:solidFill>
          <a:ln>
            <a:solidFill>
              <a:srgbClr val="0D255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7081117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415" y="174542"/>
            <a:ext cx="7897558" cy="888868"/>
          </a:xfrm>
        </p:spPr>
        <p:txBody>
          <a:bodyPr/>
          <a:lstStyle/>
          <a:p>
            <a:r>
              <a:rPr lang="en-US" altLang="en-US" dirty="0">
                <a:solidFill>
                  <a:schemeClr val="tx1"/>
                </a:solidFill>
              </a:rPr>
              <a:t>Summary – Incentives for Parties</a:t>
            </a:r>
            <a:endParaRPr lang="en-US" dirty="0">
              <a:solidFill>
                <a:schemeClr val="tx1"/>
              </a:solidFill>
            </a:endParaRPr>
          </a:p>
        </p:txBody>
      </p:sp>
      <p:sp>
        <p:nvSpPr>
          <p:cNvPr id="3" name="Slide Number Placeholder 2"/>
          <p:cNvSpPr>
            <a:spLocks noGrp="1"/>
          </p:cNvSpPr>
          <p:nvPr>
            <p:ph type="sldNum" sz="quarter" idx="4"/>
          </p:nvPr>
        </p:nvSpPr>
        <p:spPr/>
        <p:txBody>
          <a:bodyPr/>
          <a:lstStyle/>
          <a:p>
            <a:r>
              <a:rPr lang="en-US" dirty="0" smtClean="0"/>
              <a:t>-</a:t>
            </a:r>
            <a:fld id="{9066CA1A-F649-4A90-A78B-26FF351A1AF2}" type="slidenum">
              <a:rPr lang="en-US" smtClean="0"/>
              <a:t>26</a:t>
            </a:fld>
            <a:r>
              <a:rPr lang="en-US" dirty="0" smtClean="0"/>
              <a:t>-</a:t>
            </a:r>
            <a:endParaRPr lang="en-US" dirty="0"/>
          </a:p>
        </p:txBody>
      </p:sp>
      <p:sp>
        <p:nvSpPr>
          <p:cNvPr id="6" name="Rectangle 3"/>
          <p:cNvSpPr txBox="1">
            <a:spLocks noChangeArrowheads="1"/>
          </p:cNvSpPr>
          <p:nvPr/>
        </p:nvSpPr>
        <p:spPr>
          <a:xfrm>
            <a:off x="395288" y="1063410"/>
            <a:ext cx="10956834" cy="5400675"/>
          </a:xfrm>
          <a:prstGeom prst="rect">
            <a:avLst/>
          </a:prstGeom>
        </p:spPr>
        <p:txBody>
          <a:bodyPr>
            <a:noAutofit/>
          </a:bodyPr>
          <a:lstStyle>
            <a:lvl1pPr marL="461963" indent="-461963" algn="l" rtl="0" eaLnBrk="1" fontAlgn="base" hangingPunct="1">
              <a:spcBef>
                <a:spcPct val="20000"/>
              </a:spcBef>
              <a:spcAft>
                <a:spcPct val="0"/>
              </a:spcAft>
              <a:buFont typeface="Arial" pitchFamily="34" charset="0"/>
              <a:buChar char="•"/>
              <a:defRPr sz="3000">
                <a:solidFill>
                  <a:srgbClr val="000000"/>
                </a:solidFill>
                <a:latin typeface="Arial" pitchFamily="34" charset="0"/>
                <a:ea typeface="+mn-ea"/>
                <a:cs typeface="Arial" pitchFamily="34" charset="0"/>
              </a:defRPr>
            </a:lvl1pPr>
            <a:lvl2pPr marL="914400" indent="-400050" algn="l" rtl="0" eaLnBrk="1" fontAlgn="base" hangingPunct="1">
              <a:spcBef>
                <a:spcPct val="20000"/>
              </a:spcBef>
              <a:spcAft>
                <a:spcPct val="0"/>
              </a:spcAft>
              <a:buChar char="–"/>
              <a:defRPr sz="2600">
                <a:solidFill>
                  <a:srgbClr val="000000"/>
                </a:solidFill>
                <a:latin typeface="Arial" pitchFamily="34" charset="0"/>
                <a:cs typeface="Arial" pitchFamily="34" charset="0"/>
              </a:defRPr>
            </a:lvl2pPr>
            <a:lvl3pPr marL="1376363" indent="-407988" algn="l" rtl="0" eaLnBrk="1" fontAlgn="base" hangingPunct="1">
              <a:spcBef>
                <a:spcPct val="20000"/>
              </a:spcBef>
              <a:spcAft>
                <a:spcPct val="0"/>
              </a:spcAft>
              <a:buFont typeface="Wingdings" pitchFamily="2" charset="2"/>
              <a:buChar char="Ø"/>
              <a:defRPr sz="2400">
                <a:solidFill>
                  <a:srgbClr val="000000"/>
                </a:solidFill>
                <a:latin typeface="Arial" pitchFamily="34" charset="0"/>
                <a:cs typeface="Arial" pitchFamily="34" charset="0"/>
              </a:defRPr>
            </a:lvl3pPr>
            <a:lvl4pPr marL="1828800" indent="-400050" algn="l" rtl="0" eaLnBrk="1" fontAlgn="base" hangingPunct="1">
              <a:spcBef>
                <a:spcPct val="20000"/>
              </a:spcBef>
              <a:spcAft>
                <a:spcPct val="0"/>
              </a:spcAft>
              <a:buFont typeface="Wingdings" pitchFamily="2" charset="2"/>
              <a:buChar char="§"/>
              <a:defRPr sz="2000">
                <a:solidFill>
                  <a:srgbClr val="000000"/>
                </a:solidFill>
                <a:latin typeface="Arial" pitchFamily="34" charset="0"/>
                <a:cs typeface="Arial" pitchFamily="34" charset="0"/>
              </a:defRPr>
            </a:lvl4pPr>
            <a:lvl5pPr marL="2290763" indent="-407988" algn="l" rtl="0" eaLnBrk="1" fontAlgn="base" hangingPunct="1">
              <a:spcBef>
                <a:spcPct val="20000"/>
              </a:spcBef>
              <a:spcAft>
                <a:spcPct val="0"/>
              </a:spcAft>
              <a:buChar char="»"/>
              <a:defRPr sz="1800">
                <a:solidFill>
                  <a:srgbClr val="000000"/>
                </a:solidFill>
                <a:latin typeface="Arial" pitchFamily="34" charset="0"/>
                <a:cs typeface="Arial" pitchFamily="34" charset="0"/>
              </a:defRPr>
            </a:lvl5pPr>
            <a:lvl6pPr marL="1414463" indent="-128588" algn="l" rtl="0" eaLnBrk="1" fontAlgn="base" hangingPunct="1">
              <a:spcBef>
                <a:spcPct val="20000"/>
              </a:spcBef>
              <a:spcAft>
                <a:spcPct val="0"/>
              </a:spcAft>
              <a:buChar char="»"/>
              <a:defRPr sz="1125">
                <a:solidFill>
                  <a:srgbClr val="1B325F"/>
                </a:solidFill>
                <a:latin typeface="+mn-lt"/>
              </a:defRPr>
            </a:lvl6pPr>
            <a:lvl7pPr marL="1671638" indent="-128588" algn="l" rtl="0" eaLnBrk="1" fontAlgn="base" hangingPunct="1">
              <a:spcBef>
                <a:spcPct val="20000"/>
              </a:spcBef>
              <a:spcAft>
                <a:spcPct val="0"/>
              </a:spcAft>
              <a:buChar char="»"/>
              <a:defRPr sz="1125">
                <a:solidFill>
                  <a:srgbClr val="1B325F"/>
                </a:solidFill>
                <a:latin typeface="+mn-lt"/>
              </a:defRPr>
            </a:lvl7pPr>
            <a:lvl8pPr marL="1928813" indent="-128588" algn="l" rtl="0" eaLnBrk="1" fontAlgn="base" hangingPunct="1">
              <a:spcBef>
                <a:spcPct val="20000"/>
              </a:spcBef>
              <a:spcAft>
                <a:spcPct val="0"/>
              </a:spcAft>
              <a:buChar char="»"/>
              <a:defRPr sz="1125">
                <a:solidFill>
                  <a:srgbClr val="1B325F"/>
                </a:solidFill>
                <a:latin typeface="+mn-lt"/>
              </a:defRPr>
            </a:lvl8pPr>
            <a:lvl9pPr marL="2185988" indent="-128588" algn="l" rtl="0" eaLnBrk="1" fontAlgn="base" hangingPunct="1">
              <a:spcBef>
                <a:spcPct val="20000"/>
              </a:spcBef>
              <a:spcAft>
                <a:spcPct val="0"/>
              </a:spcAft>
              <a:buChar char="»"/>
              <a:defRPr sz="1125">
                <a:solidFill>
                  <a:srgbClr val="1B325F"/>
                </a:solidFill>
                <a:latin typeface="+mn-lt"/>
              </a:defRPr>
            </a:lvl9pPr>
          </a:lstStyle>
          <a:p>
            <a:pPr marL="355600" indent="-355600">
              <a:defRPr/>
            </a:pPr>
            <a:r>
              <a:rPr lang="en-US" sz="1900" b="1" kern="0" dirty="0" smtClean="0"/>
              <a:t>Meets need for certainty / predictability of single forum for dispute resolution in relation to complex multi-jurisdictional business relationship</a:t>
            </a:r>
          </a:p>
          <a:p>
            <a:pPr marL="355600" indent="-355600">
              <a:defRPr/>
            </a:pPr>
            <a:endParaRPr lang="en-US" sz="500" b="1" kern="0" dirty="0" smtClean="0"/>
          </a:p>
          <a:p>
            <a:pPr marL="355600" indent="-355600">
              <a:defRPr/>
            </a:pPr>
            <a:r>
              <a:rPr lang="en-US" sz="1900" b="1" kern="0" dirty="0" smtClean="0"/>
              <a:t>Better matches pace of business cycle – parties need answers</a:t>
            </a:r>
          </a:p>
          <a:p>
            <a:pPr marL="355600" indent="-355600">
              <a:defRPr/>
            </a:pPr>
            <a:endParaRPr lang="en-US" sz="1100" b="1" kern="0" dirty="0" smtClean="0"/>
          </a:p>
          <a:p>
            <a:pPr marL="355600" indent="-355600">
              <a:defRPr/>
            </a:pPr>
            <a:r>
              <a:rPr lang="en-US" sz="1900" b="1" kern="0" dirty="0" smtClean="0"/>
              <a:t>Designed to reach informed and reliable result</a:t>
            </a:r>
          </a:p>
          <a:p>
            <a:pPr marL="355600" indent="-355600">
              <a:defRPr/>
            </a:pPr>
            <a:endParaRPr lang="en-US" sz="800" b="1" kern="0" dirty="0" smtClean="0"/>
          </a:p>
          <a:p>
            <a:pPr marL="355600" indent="-355600">
              <a:defRPr/>
            </a:pPr>
            <a:r>
              <a:rPr lang="en-US" sz="1900" b="1" kern="0" dirty="0" smtClean="0"/>
              <a:t>Expertise of tribunal</a:t>
            </a:r>
          </a:p>
          <a:p>
            <a:pPr marL="355600" indent="-355600">
              <a:defRPr/>
            </a:pPr>
            <a:endParaRPr lang="en-US" sz="1000" b="1" kern="0" dirty="0" smtClean="0"/>
          </a:p>
          <a:p>
            <a:pPr marL="355600" indent="-355600">
              <a:defRPr/>
            </a:pPr>
            <a:r>
              <a:rPr lang="en-US" sz="1900" b="1" kern="0" dirty="0" smtClean="0"/>
              <a:t>Confidentiality</a:t>
            </a:r>
          </a:p>
          <a:p>
            <a:pPr marL="355600" indent="-355600">
              <a:defRPr/>
            </a:pPr>
            <a:endParaRPr lang="en-US" sz="400" b="1" kern="0" dirty="0" smtClean="0"/>
          </a:p>
          <a:p>
            <a:pPr marL="355600" indent="-355600">
              <a:defRPr/>
            </a:pPr>
            <a:r>
              <a:rPr lang="en-US" sz="1900" b="1" kern="0" dirty="0" smtClean="0"/>
              <a:t>Case management techniques permit procedural flexibility and scope to exercise fair and practical control during process </a:t>
            </a:r>
          </a:p>
          <a:p>
            <a:pPr marL="327025" lvl="1" indent="0">
              <a:buNone/>
              <a:defRPr/>
            </a:pPr>
            <a:r>
              <a:rPr lang="en-US" sz="1700" b="1" kern="0" dirty="0" smtClean="0"/>
              <a:t>– especially when compared to litigation</a:t>
            </a:r>
          </a:p>
          <a:p>
            <a:pPr marL="355600" indent="-355600">
              <a:defRPr/>
            </a:pPr>
            <a:endParaRPr lang="en-US" sz="1050" b="1" kern="0" dirty="0" smtClean="0"/>
          </a:p>
          <a:p>
            <a:pPr marL="355600" indent="-355600">
              <a:defRPr/>
            </a:pPr>
            <a:r>
              <a:rPr lang="en-US" sz="1900" b="1" kern="0" dirty="0" smtClean="0"/>
              <a:t>Phased approach / interim awards provides critical feedback to parties – increases prospect for settlement</a:t>
            </a:r>
          </a:p>
          <a:p>
            <a:pPr marL="355600" indent="-355600">
              <a:defRPr/>
            </a:pPr>
            <a:endParaRPr lang="en-US" sz="700" b="1" kern="0" dirty="0" smtClean="0"/>
          </a:p>
          <a:p>
            <a:pPr marL="355600" indent="-355600">
              <a:defRPr/>
            </a:pPr>
            <a:r>
              <a:rPr lang="en-US" sz="1900" b="1" kern="0" dirty="0" smtClean="0"/>
              <a:t>Preempt </a:t>
            </a:r>
            <a:r>
              <a:rPr lang="en-US" sz="1900" b="1" i="1" kern="0" dirty="0" smtClean="0"/>
              <a:t>Inter </a:t>
            </a:r>
            <a:r>
              <a:rPr lang="en-US" sz="1900" b="1" i="1" kern="0" dirty="0" err="1" smtClean="0"/>
              <a:t>Partes</a:t>
            </a:r>
            <a:r>
              <a:rPr lang="en-US" sz="1900" b="1" i="1" kern="0" dirty="0" smtClean="0"/>
              <a:t> </a:t>
            </a:r>
            <a:r>
              <a:rPr lang="en-US" sz="1900" b="1" kern="0" dirty="0" smtClean="0"/>
              <a:t>Review (IPR) procedure (challenging patent validity) before PTAB?</a:t>
            </a:r>
          </a:p>
          <a:p>
            <a:pPr marL="355600" indent="-355600">
              <a:defRPr/>
            </a:pPr>
            <a:endParaRPr lang="en-US" sz="600" b="1" kern="0" dirty="0" smtClean="0"/>
          </a:p>
          <a:p>
            <a:pPr marL="355600" indent="-355600">
              <a:defRPr/>
            </a:pPr>
            <a:r>
              <a:rPr lang="en-US" sz="1900" b="1" kern="0" dirty="0" smtClean="0"/>
              <a:t>Decision binding only </a:t>
            </a:r>
            <a:r>
              <a:rPr lang="en-US" sz="1900" b="1" i="1" kern="0" dirty="0" smtClean="0"/>
              <a:t>inter </a:t>
            </a:r>
            <a:r>
              <a:rPr lang="en-US" sz="1900" b="1" i="1" kern="0" dirty="0" err="1" smtClean="0"/>
              <a:t>partes</a:t>
            </a:r>
            <a:endParaRPr lang="en-US" sz="1900" b="1" kern="0" dirty="0" smtClean="0"/>
          </a:p>
        </p:txBody>
      </p:sp>
      <p:sp>
        <p:nvSpPr>
          <p:cNvPr id="7" name="Rectangle 3"/>
          <p:cNvSpPr txBox="1">
            <a:spLocks noChangeArrowheads="1"/>
          </p:cNvSpPr>
          <p:nvPr/>
        </p:nvSpPr>
        <p:spPr bwMode="auto">
          <a:xfrm>
            <a:off x="2302610" y="2146689"/>
            <a:ext cx="8215313" cy="403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55600" indent="-355600">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339850" indent="-315913">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1681163" indent="-339725">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1383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5955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0527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5099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buClr>
                <a:srgbClr val="0D2559"/>
              </a:buClr>
            </a:pPr>
            <a:endParaRPr lang="en-US" altLang="en-US" sz="1600" b="1" dirty="0"/>
          </a:p>
          <a:p>
            <a:pPr>
              <a:buClr>
                <a:srgbClr val="0D2559"/>
              </a:buClr>
            </a:pPr>
            <a:r>
              <a:rPr lang="en-US" altLang="en-US" sz="2200" b="1" dirty="0"/>
              <a:t>Arbitration truism? –  “The process is only as good as the arbitrator(s) conducting it.”</a:t>
            </a:r>
          </a:p>
          <a:p>
            <a:pPr>
              <a:buClr>
                <a:srgbClr val="0D2559"/>
              </a:buClr>
            </a:pPr>
            <a:endParaRPr lang="en-US" altLang="en-US" sz="1600" b="1" dirty="0"/>
          </a:p>
          <a:p>
            <a:pPr>
              <a:buClr>
                <a:srgbClr val="0D2559"/>
              </a:buClr>
            </a:pPr>
            <a:r>
              <a:rPr lang="en-US" altLang="en-US" sz="2200" b="1" u="sng" dirty="0"/>
              <a:t>Reality check</a:t>
            </a:r>
            <a:r>
              <a:rPr lang="en-US" altLang="en-US" sz="2200" b="1" dirty="0"/>
              <a:t>: most clauses drafted by transactional / corporate lawyer, sometimes at last minute, without extending risk analysis into dispute resolution process.</a:t>
            </a:r>
          </a:p>
          <a:p>
            <a:pPr>
              <a:buClr>
                <a:srgbClr val="0D2559"/>
              </a:buClr>
            </a:pPr>
            <a:endParaRPr lang="en-US" altLang="en-US" sz="2200" dirty="0"/>
          </a:p>
          <a:p>
            <a:pPr>
              <a:buClr>
                <a:srgbClr val="0D2559"/>
              </a:buClr>
            </a:pPr>
            <a:endParaRPr lang="en-US" altLang="en-US" sz="1000" b="1" u="sng" dirty="0"/>
          </a:p>
        </p:txBody>
      </p:sp>
    </p:spTree>
    <p:extLst>
      <p:ext uri="{BB962C8B-B14F-4D97-AF65-F5344CB8AC3E}">
        <p14:creationId xmlns:p14="http://schemas.microsoft.com/office/powerpoint/2010/main" val="1852553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6">
                                            <p:txEl>
                                              <p:pRg st="0" end="0"/>
                                            </p:txEl>
                                          </p:spTgt>
                                        </p:tgtEl>
                                      </p:cBhvr>
                                    </p:animEffect>
                                    <p:anim calcmode="lin" valueType="num">
                                      <p:cBhvr>
                                        <p:cTn id="7" dur="1000"/>
                                        <p:tgtEl>
                                          <p:spTgt spid="6">
                                            <p:txEl>
                                              <p:pRg st="0" end="0"/>
                                            </p:txEl>
                                          </p:spTgt>
                                        </p:tgtEl>
                                        <p:attrNameLst>
                                          <p:attrName>ppt_x</p:attrName>
                                        </p:attrNameLst>
                                      </p:cBhvr>
                                      <p:tavLst>
                                        <p:tav tm="0">
                                          <p:val>
                                            <p:strVal val="ppt_x"/>
                                          </p:val>
                                        </p:tav>
                                        <p:tav tm="100000">
                                          <p:val>
                                            <p:strVal val="ppt_x"/>
                                          </p:val>
                                        </p:tav>
                                      </p:tavLst>
                                    </p:anim>
                                    <p:anim calcmode="lin" valueType="num">
                                      <p:cBhvr>
                                        <p:cTn id="8" dur="1000"/>
                                        <p:tgtEl>
                                          <p:spTgt spid="6">
                                            <p:txEl>
                                              <p:pRg st="0" end="0"/>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6">
                                            <p:txEl>
                                              <p:pRg st="0" end="0"/>
                                            </p:txEl>
                                          </p:spTgt>
                                        </p:tgtEl>
                                        <p:attrNameLst>
                                          <p:attrName>style.visibility</p:attrName>
                                        </p:attrNameLst>
                                      </p:cBhvr>
                                      <p:to>
                                        <p:strVal val="hidden"/>
                                      </p:to>
                                    </p:set>
                                  </p:childTnLst>
                                </p:cTn>
                              </p:par>
                              <p:par>
                                <p:cTn id="10" presetID="42" presetClass="exit" presetSubtype="0" fill="hold" grpId="0" nodeType="withEffect">
                                  <p:stCondLst>
                                    <p:cond delay="0"/>
                                  </p:stCondLst>
                                  <p:childTnLst>
                                    <p:animEffect transition="out" filter="fade">
                                      <p:cBhvr>
                                        <p:cTn id="11" dur="1000"/>
                                        <p:tgtEl>
                                          <p:spTgt spid="6">
                                            <p:txEl>
                                              <p:pRg st="2" end="2"/>
                                            </p:txEl>
                                          </p:spTgt>
                                        </p:tgtEl>
                                      </p:cBhvr>
                                    </p:animEffect>
                                    <p:anim calcmode="lin" valueType="num">
                                      <p:cBhvr>
                                        <p:cTn id="12" dur="1000"/>
                                        <p:tgtEl>
                                          <p:spTgt spid="6">
                                            <p:txEl>
                                              <p:pRg st="2" end="2"/>
                                            </p:txEl>
                                          </p:spTgt>
                                        </p:tgtEl>
                                        <p:attrNameLst>
                                          <p:attrName>ppt_x</p:attrName>
                                        </p:attrNameLst>
                                      </p:cBhvr>
                                      <p:tavLst>
                                        <p:tav tm="0">
                                          <p:val>
                                            <p:strVal val="ppt_x"/>
                                          </p:val>
                                        </p:tav>
                                        <p:tav tm="100000">
                                          <p:val>
                                            <p:strVal val="ppt_x"/>
                                          </p:val>
                                        </p:tav>
                                      </p:tavLst>
                                    </p:anim>
                                    <p:anim calcmode="lin" valueType="num">
                                      <p:cBhvr>
                                        <p:cTn id="13" dur="1000"/>
                                        <p:tgtEl>
                                          <p:spTgt spid="6">
                                            <p:txEl>
                                              <p:pRg st="2" end="2"/>
                                            </p:txEl>
                                          </p:spTgt>
                                        </p:tgtEl>
                                        <p:attrNameLst>
                                          <p:attrName>ppt_y</p:attrName>
                                        </p:attrNameLst>
                                      </p:cBhvr>
                                      <p:tavLst>
                                        <p:tav tm="0">
                                          <p:val>
                                            <p:strVal val="ppt_y"/>
                                          </p:val>
                                        </p:tav>
                                        <p:tav tm="100000">
                                          <p:val>
                                            <p:strVal val="ppt_y+.1"/>
                                          </p:val>
                                        </p:tav>
                                      </p:tavLst>
                                    </p:anim>
                                    <p:set>
                                      <p:cBhvr>
                                        <p:cTn id="14" dur="1" fill="hold">
                                          <p:stCondLst>
                                            <p:cond delay="999"/>
                                          </p:stCondLst>
                                        </p:cTn>
                                        <p:tgtEl>
                                          <p:spTgt spid="6">
                                            <p:txEl>
                                              <p:pRg st="2" end="2"/>
                                            </p:txEl>
                                          </p:spTgt>
                                        </p:tgtEl>
                                        <p:attrNameLst>
                                          <p:attrName>style.visibility</p:attrName>
                                        </p:attrNameLst>
                                      </p:cBhvr>
                                      <p:to>
                                        <p:strVal val="hidden"/>
                                      </p:to>
                                    </p:set>
                                  </p:childTnLst>
                                </p:cTn>
                              </p:par>
                              <p:par>
                                <p:cTn id="15" presetID="42" presetClass="exit" presetSubtype="0" fill="hold" grpId="0" nodeType="withEffect">
                                  <p:stCondLst>
                                    <p:cond delay="0"/>
                                  </p:stCondLst>
                                  <p:childTnLst>
                                    <p:animEffect transition="out" filter="fade">
                                      <p:cBhvr>
                                        <p:cTn id="16" dur="1000"/>
                                        <p:tgtEl>
                                          <p:spTgt spid="6">
                                            <p:txEl>
                                              <p:pRg st="4" end="4"/>
                                            </p:txEl>
                                          </p:spTgt>
                                        </p:tgtEl>
                                      </p:cBhvr>
                                    </p:animEffect>
                                    <p:anim calcmode="lin" valueType="num">
                                      <p:cBhvr>
                                        <p:cTn id="17" dur="1000"/>
                                        <p:tgtEl>
                                          <p:spTgt spid="6">
                                            <p:txEl>
                                              <p:pRg st="4" end="4"/>
                                            </p:txEl>
                                          </p:spTgt>
                                        </p:tgtEl>
                                        <p:attrNameLst>
                                          <p:attrName>ppt_x</p:attrName>
                                        </p:attrNameLst>
                                      </p:cBhvr>
                                      <p:tavLst>
                                        <p:tav tm="0">
                                          <p:val>
                                            <p:strVal val="ppt_x"/>
                                          </p:val>
                                        </p:tav>
                                        <p:tav tm="100000">
                                          <p:val>
                                            <p:strVal val="ppt_x"/>
                                          </p:val>
                                        </p:tav>
                                      </p:tavLst>
                                    </p:anim>
                                    <p:anim calcmode="lin" valueType="num">
                                      <p:cBhvr>
                                        <p:cTn id="18" dur="1000"/>
                                        <p:tgtEl>
                                          <p:spTgt spid="6">
                                            <p:txEl>
                                              <p:pRg st="4" end="4"/>
                                            </p:txEl>
                                          </p:spTgt>
                                        </p:tgtEl>
                                        <p:attrNameLst>
                                          <p:attrName>ppt_y</p:attrName>
                                        </p:attrNameLst>
                                      </p:cBhvr>
                                      <p:tavLst>
                                        <p:tav tm="0">
                                          <p:val>
                                            <p:strVal val="ppt_y"/>
                                          </p:val>
                                        </p:tav>
                                        <p:tav tm="100000">
                                          <p:val>
                                            <p:strVal val="ppt_y+.1"/>
                                          </p:val>
                                        </p:tav>
                                      </p:tavLst>
                                    </p:anim>
                                    <p:set>
                                      <p:cBhvr>
                                        <p:cTn id="19" dur="1" fill="hold">
                                          <p:stCondLst>
                                            <p:cond delay="999"/>
                                          </p:stCondLst>
                                        </p:cTn>
                                        <p:tgtEl>
                                          <p:spTgt spid="6">
                                            <p:txEl>
                                              <p:pRg st="4" end="4"/>
                                            </p:txEl>
                                          </p:spTgt>
                                        </p:tgtEl>
                                        <p:attrNameLst>
                                          <p:attrName>style.visibility</p:attrName>
                                        </p:attrNameLst>
                                      </p:cBhvr>
                                      <p:to>
                                        <p:strVal val="hidden"/>
                                      </p:to>
                                    </p:set>
                                  </p:childTnLst>
                                </p:cTn>
                              </p:par>
                              <p:par>
                                <p:cTn id="20" presetID="42" presetClass="exit" presetSubtype="0" fill="hold" grpId="0" nodeType="withEffect">
                                  <p:stCondLst>
                                    <p:cond delay="0"/>
                                  </p:stCondLst>
                                  <p:childTnLst>
                                    <p:animEffect transition="out" filter="fade">
                                      <p:cBhvr>
                                        <p:cTn id="21" dur="1000"/>
                                        <p:tgtEl>
                                          <p:spTgt spid="6">
                                            <p:txEl>
                                              <p:pRg st="6" end="6"/>
                                            </p:txEl>
                                          </p:spTgt>
                                        </p:tgtEl>
                                      </p:cBhvr>
                                    </p:animEffect>
                                    <p:anim calcmode="lin" valueType="num">
                                      <p:cBhvr>
                                        <p:cTn id="22" dur="1000"/>
                                        <p:tgtEl>
                                          <p:spTgt spid="6">
                                            <p:txEl>
                                              <p:pRg st="6" end="6"/>
                                            </p:txEl>
                                          </p:spTgt>
                                        </p:tgtEl>
                                        <p:attrNameLst>
                                          <p:attrName>ppt_x</p:attrName>
                                        </p:attrNameLst>
                                      </p:cBhvr>
                                      <p:tavLst>
                                        <p:tav tm="0">
                                          <p:val>
                                            <p:strVal val="ppt_x"/>
                                          </p:val>
                                        </p:tav>
                                        <p:tav tm="100000">
                                          <p:val>
                                            <p:strVal val="ppt_x"/>
                                          </p:val>
                                        </p:tav>
                                      </p:tavLst>
                                    </p:anim>
                                    <p:anim calcmode="lin" valueType="num">
                                      <p:cBhvr>
                                        <p:cTn id="23" dur="1000"/>
                                        <p:tgtEl>
                                          <p:spTgt spid="6">
                                            <p:txEl>
                                              <p:pRg st="6" end="6"/>
                                            </p:txEl>
                                          </p:spTgt>
                                        </p:tgtEl>
                                        <p:attrNameLst>
                                          <p:attrName>ppt_y</p:attrName>
                                        </p:attrNameLst>
                                      </p:cBhvr>
                                      <p:tavLst>
                                        <p:tav tm="0">
                                          <p:val>
                                            <p:strVal val="ppt_y"/>
                                          </p:val>
                                        </p:tav>
                                        <p:tav tm="100000">
                                          <p:val>
                                            <p:strVal val="ppt_y+.1"/>
                                          </p:val>
                                        </p:tav>
                                      </p:tavLst>
                                    </p:anim>
                                    <p:set>
                                      <p:cBhvr>
                                        <p:cTn id="24" dur="1" fill="hold">
                                          <p:stCondLst>
                                            <p:cond delay="999"/>
                                          </p:stCondLst>
                                        </p:cTn>
                                        <p:tgtEl>
                                          <p:spTgt spid="6">
                                            <p:txEl>
                                              <p:pRg st="6" end="6"/>
                                            </p:txEl>
                                          </p:spTgt>
                                        </p:tgtEl>
                                        <p:attrNameLst>
                                          <p:attrName>style.visibility</p:attrName>
                                        </p:attrNameLst>
                                      </p:cBhvr>
                                      <p:to>
                                        <p:strVal val="hidden"/>
                                      </p:to>
                                    </p:set>
                                  </p:childTnLst>
                                </p:cTn>
                              </p:par>
                              <p:par>
                                <p:cTn id="25" presetID="42" presetClass="exit" presetSubtype="0" fill="hold" grpId="0" nodeType="withEffect">
                                  <p:stCondLst>
                                    <p:cond delay="0"/>
                                  </p:stCondLst>
                                  <p:childTnLst>
                                    <p:animEffect transition="out" filter="fade">
                                      <p:cBhvr>
                                        <p:cTn id="26" dur="1000"/>
                                        <p:tgtEl>
                                          <p:spTgt spid="6">
                                            <p:txEl>
                                              <p:pRg st="8" end="8"/>
                                            </p:txEl>
                                          </p:spTgt>
                                        </p:tgtEl>
                                      </p:cBhvr>
                                    </p:animEffect>
                                    <p:anim calcmode="lin" valueType="num">
                                      <p:cBhvr>
                                        <p:cTn id="27" dur="1000"/>
                                        <p:tgtEl>
                                          <p:spTgt spid="6">
                                            <p:txEl>
                                              <p:pRg st="8" end="8"/>
                                            </p:txEl>
                                          </p:spTgt>
                                        </p:tgtEl>
                                        <p:attrNameLst>
                                          <p:attrName>ppt_x</p:attrName>
                                        </p:attrNameLst>
                                      </p:cBhvr>
                                      <p:tavLst>
                                        <p:tav tm="0">
                                          <p:val>
                                            <p:strVal val="ppt_x"/>
                                          </p:val>
                                        </p:tav>
                                        <p:tav tm="100000">
                                          <p:val>
                                            <p:strVal val="ppt_x"/>
                                          </p:val>
                                        </p:tav>
                                      </p:tavLst>
                                    </p:anim>
                                    <p:anim calcmode="lin" valueType="num">
                                      <p:cBhvr>
                                        <p:cTn id="28" dur="1000"/>
                                        <p:tgtEl>
                                          <p:spTgt spid="6">
                                            <p:txEl>
                                              <p:pRg st="8" end="8"/>
                                            </p:txEl>
                                          </p:spTgt>
                                        </p:tgtEl>
                                        <p:attrNameLst>
                                          <p:attrName>ppt_y</p:attrName>
                                        </p:attrNameLst>
                                      </p:cBhvr>
                                      <p:tavLst>
                                        <p:tav tm="0">
                                          <p:val>
                                            <p:strVal val="ppt_y"/>
                                          </p:val>
                                        </p:tav>
                                        <p:tav tm="100000">
                                          <p:val>
                                            <p:strVal val="ppt_y+.1"/>
                                          </p:val>
                                        </p:tav>
                                      </p:tavLst>
                                    </p:anim>
                                    <p:set>
                                      <p:cBhvr>
                                        <p:cTn id="29" dur="1" fill="hold">
                                          <p:stCondLst>
                                            <p:cond delay="999"/>
                                          </p:stCondLst>
                                        </p:cTn>
                                        <p:tgtEl>
                                          <p:spTgt spid="6">
                                            <p:txEl>
                                              <p:pRg st="8" end="8"/>
                                            </p:txEl>
                                          </p:spTgt>
                                        </p:tgtEl>
                                        <p:attrNameLst>
                                          <p:attrName>style.visibility</p:attrName>
                                        </p:attrNameLst>
                                      </p:cBhvr>
                                      <p:to>
                                        <p:strVal val="hidden"/>
                                      </p:to>
                                    </p:set>
                                  </p:childTnLst>
                                </p:cTn>
                              </p:par>
                              <p:par>
                                <p:cTn id="30" presetID="42" presetClass="exit" presetSubtype="0" fill="hold" grpId="0" nodeType="withEffect">
                                  <p:stCondLst>
                                    <p:cond delay="0"/>
                                  </p:stCondLst>
                                  <p:childTnLst>
                                    <p:animEffect transition="out" filter="fade">
                                      <p:cBhvr>
                                        <p:cTn id="31" dur="1000"/>
                                        <p:tgtEl>
                                          <p:spTgt spid="6">
                                            <p:txEl>
                                              <p:pRg st="10" end="10"/>
                                            </p:txEl>
                                          </p:spTgt>
                                        </p:tgtEl>
                                      </p:cBhvr>
                                    </p:animEffect>
                                    <p:anim calcmode="lin" valueType="num">
                                      <p:cBhvr>
                                        <p:cTn id="32" dur="1000"/>
                                        <p:tgtEl>
                                          <p:spTgt spid="6">
                                            <p:txEl>
                                              <p:pRg st="10" end="10"/>
                                            </p:txEl>
                                          </p:spTgt>
                                        </p:tgtEl>
                                        <p:attrNameLst>
                                          <p:attrName>ppt_x</p:attrName>
                                        </p:attrNameLst>
                                      </p:cBhvr>
                                      <p:tavLst>
                                        <p:tav tm="0">
                                          <p:val>
                                            <p:strVal val="ppt_x"/>
                                          </p:val>
                                        </p:tav>
                                        <p:tav tm="100000">
                                          <p:val>
                                            <p:strVal val="ppt_x"/>
                                          </p:val>
                                        </p:tav>
                                      </p:tavLst>
                                    </p:anim>
                                    <p:anim calcmode="lin" valueType="num">
                                      <p:cBhvr>
                                        <p:cTn id="33" dur="1000"/>
                                        <p:tgtEl>
                                          <p:spTgt spid="6">
                                            <p:txEl>
                                              <p:pRg st="10" end="10"/>
                                            </p:txEl>
                                          </p:spTgt>
                                        </p:tgtEl>
                                        <p:attrNameLst>
                                          <p:attrName>ppt_y</p:attrName>
                                        </p:attrNameLst>
                                      </p:cBhvr>
                                      <p:tavLst>
                                        <p:tav tm="0">
                                          <p:val>
                                            <p:strVal val="ppt_y"/>
                                          </p:val>
                                        </p:tav>
                                        <p:tav tm="100000">
                                          <p:val>
                                            <p:strVal val="ppt_y+.1"/>
                                          </p:val>
                                        </p:tav>
                                      </p:tavLst>
                                    </p:anim>
                                    <p:set>
                                      <p:cBhvr>
                                        <p:cTn id="34" dur="1" fill="hold">
                                          <p:stCondLst>
                                            <p:cond delay="999"/>
                                          </p:stCondLst>
                                        </p:cTn>
                                        <p:tgtEl>
                                          <p:spTgt spid="6">
                                            <p:txEl>
                                              <p:pRg st="10" end="10"/>
                                            </p:txEl>
                                          </p:spTgt>
                                        </p:tgtEl>
                                        <p:attrNameLst>
                                          <p:attrName>style.visibility</p:attrName>
                                        </p:attrNameLst>
                                      </p:cBhvr>
                                      <p:to>
                                        <p:strVal val="hidden"/>
                                      </p:to>
                                    </p:set>
                                  </p:childTnLst>
                                </p:cTn>
                              </p:par>
                              <p:par>
                                <p:cTn id="35" presetID="42" presetClass="exit" presetSubtype="0" fill="hold" grpId="0" nodeType="withEffect">
                                  <p:stCondLst>
                                    <p:cond delay="0"/>
                                  </p:stCondLst>
                                  <p:childTnLst>
                                    <p:animEffect transition="out" filter="fade">
                                      <p:cBhvr>
                                        <p:cTn id="36" dur="1000"/>
                                        <p:tgtEl>
                                          <p:spTgt spid="6">
                                            <p:txEl>
                                              <p:pRg st="11" end="11"/>
                                            </p:txEl>
                                          </p:spTgt>
                                        </p:tgtEl>
                                      </p:cBhvr>
                                    </p:animEffect>
                                    <p:anim calcmode="lin" valueType="num">
                                      <p:cBhvr>
                                        <p:cTn id="37" dur="1000"/>
                                        <p:tgtEl>
                                          <p:spTgt spid="6">
                                            <p:txEl>
                                              <p:pRg st="11" end="11"/>
                                            </p:txEl>
                                          </p:spTgt>
                                        </p:tgtEl>
                                        <p:attrNameLst>
                                          <p:attrName>ppt_x</p:attrName>
                                        </p:attrNameLst>
                                      </p:cBhvr>
                                      <p:tavLst>
                                        <p:tav tm="0">
                                          <p:val>
                                            <p:strVal val="ppt_x"/>
                                          </p:val>
                                        </p:tav>
                                        <p:tav tm="100000">
                                          <p:val>
                                            <p:strVal val="ppt_x"/>
                                          </p:val>
                                        </p:tav>
                                      </p:tavLst>
                                    </p:anim>
                                    <p:anim calcmode="lin" valueType="num">
                                      <p:cBhvr>
                                        <p:cTn id="38" dur="1000"/>
                                        <p:tgtEl>
                                          <p:spTgt spid="6">
                                            <p:txEl>
                                              <p:pRg st="11" end="11"/>
                                            </p:txEl>
                                          </p:spTgt>
                                        </p:tgtEl>
                                        <p:attrNameLst>
                                          <p:attrName>ppt_y</p:attrName>
                                        </p:attrNameLst>
                                      </p:cBhvr>
                                      <p:tavLst>
                                        <p:tav tm="0">
                                          <p:val>
                                            <p:strVal val="ppt_y"/>
                                          </p:val>
                                        </p:tav>
                                        <p:tav tm="100000">
                                          <p:val>
                                            <p:strVal val="ppt_y+.1"/>
                                          </p:val>
                                        </p:tav>
                                      </p:tavLst>
                                    </p:anim>
                                    <p:set>
                                      <p:cBhvr>
                                        <p:cTn id="39" dur="1" fill="hold">
                                          <p:stCondLst>
                                            <p:cond delay="999"/>
                                          </p:stCondLst>
                                        </p:cTn>
                                        <p:tgtEl>
                                          <p:spTgt spid="6">
                                            <p:txEl>
                                              <p:pRg st="11" end="11"/>
                                            </p:txEl>
                                          </p:spTgt>
                                        </p:tgtEl>
                                        <p:attrNameLst>
                                          <p:attrName>style.visibility</p:attrName>
                                        </p:attrNameLst>
                                      </p:cBhvr>
                                      <p:to>
                                        <p:strVal val="hidden"/>
                                      </p:to>
                                    </p:set>
                                  </p:childTnLst>
                                </p:cTn>
                              </p:par>
                              <p:par>
                                <p:cTn id="40" presetID="42" presetClass="exit" presetSubtype="0" fill="hold" grpId="0" nodeType="withEffect">
                                  <p:stCondLst>
                                    <p:cond delay="0"/>
                                  </p:stCondLst>
                                  <p:childTnLst>
                                    <p:animEffect transition="out" filter="fade">
                                      <p:cBhvr>
                                        <p:cTn id="41" dur="1000"/>
                                        <p:tgtEl>
                                          <p:spTgt spid="6">
                                            <p:txEl>
                                              <p:pRg st="13" end="13"/>
                                            </p:txEl>
                                          </p:spTgt>
                                        </p:tgtEl>
                                      </p:cBhvr>
                                    </p:animEffect>
                                    <p:anim calcmode="lin" valueType="num">
                                      <p:cBhvr>
                                        <p:cTn id="42" dur="1000"/>
                                        <p:tgtEl>
                                          <p:spTgt spid="6">
                                            <p:txEl>
                                              <p:pRg st="13" end="13"/>
                                            </p:txEl>
                                          </p:spTgt>
                                        </p:tgtEl>
                                        <p:attrNameLst>
                                          <p:attrName>ppt_x</p:attrName>
                                        </p:attrNameLst>
                                      </p:cBhvr>
                                      <p:tavLst>
                                        <p:tav tm="0">
                                          <p:val>
                                            <p:strVal val="ppt_x"/>
                                          </p:val>
                                        </p:tav>
                                        <p:tav tm="100000">
                                          <p:val>
                                            <p:strVal val="ppt_x"/>
                                          </p:val>
                                        </p:tav>
                                      </p:tavLst>
                                    </p:anim>
                                    <p:anim calcmode="lin" valueType="num">
                                      <p:cBhvr>
                                        <p:cTn id="43" dur="1000"/>
                                        <p:tgtEl>
                                          <p:spTgt spid="6">
                                            <p:txEl>
                                              <p:pRg st="13" end="13"/>
                                            </p:txEl>
                                          </p:spTgt>
                                        </p:tgtEl>
                                        <p:attrNameLst>
                                          <p:attrName>ppt_y</p:attrName>
                                        </p:attrNameLst>
                                      </p:cBhvr>
                                      <p:tavLst>
                                        <p:tav tm="0">
                                          <p:val>
                                            <p:strVal val="ppt_y"/>
                                          </p:val>
                                        </p:tav>
                                        <p:tav tm="100000">
                                          <p:val>
                                            <p:strVal val="ppt_y+.1"/>
                                          </p:val>
                                        </p:tav>
                                      </p:tavLst>
                                    </p:anim>
                                    <p:set>
                                      <p:cBhvr>
                                        <p:cTn id="44" dur="1" fill="hold">
                                          <p:stCondLst>
                                            <p:cond delay="999"/>
                                          </p:stCondLst>
                                        </p:cTn>
                                        <p:tgtEl>
                                          <p:spTgt spid="6">
                                            <p:txEl>
                                              <p:pRg st="13" end="13"/>
                                            </p:txEl>
                                          </p:spTgt>
                                        </p:tgtEl>
                                        <p:attrNameLst>
                                          <p:attrName>style.visibility</p:attrName>
                                        </p:attrNameLst>
                                      </p:cBhvr>
                                      <p:to>
                                        <p:strVal val="hidden"/>
                                      </p:to>
                                    </p:set>
                                  </p:childTnLst>
                                </p:cTn>
                              </p:par>
                              <p:par>
                                <p:cTn id="45" presetID="42" presetClass="exit" presetSubtype="0" fill="hold" grpId="0" nodeType="withEffect">
                                  <p:stCondLst>
                                    <p:cond delay="0"/>
                                  </p:stCondLst>
                                  <p:childTnLst>
                                    <p:animEffect transition="out" filter="fade">
                                      <p:cBhvr>
                                        <p:cTn id="46" dur="1000"/>
                                        <p:tgtEl>
                                          <p:spTgt spid="6">
                                            <p:txEl>
                                              <p:pRg st="15" end="15"/>
                                            </p:txEl>
                                          </p:spTgt>
                                        </p:tgtEl>
                                      </p:cBhvr>
                                    </p:animEffect>
                                    <p:anim calcmode="lin" valueType="num">
                                      <p:cBhvr>
                                        <p:cTn id="47" dur="1000"/>
                                        <p:tgtEl>
                                          <p:spTgt spid="6">
                                            <p:txEl>
                                              <p:pRg st="15" end="15"/>
                                            </p:txEl>
                                          </p:spTgt>
                                        </p:tgtEl>
                                        <p:attrNameLst>
                                          <p:attrName>ppt_x</p:attrName>
                                        </p:attrNameLst>
                                      </p:cBhvr>
                                      <p:tavLst>
                                        <p:tav tm="0">
                                          <p:val>
                                            <p:strVal val="ppt_x"/>
                                          </p:val>
                                        </p:tav>
                                        <p:tav tm="100000">
                                          <p:val>
                                            <p:strVal val="ppt_x"/>
                                          </p:val>
                                        </p:tav>
                                      </p:tavLst>
                                    </p:anim>
                                    <p:anim calcmode="lin" valueType="num">
                                      <p:cBhvr>
                                        <p:cTn id="48" dur="1000"/>
                                        <p:tgtEl>
                                          <p:spTgt spid="6">
                                            <p:txEl>
                                              <p:pRg st="15" end="15"/>
                                            </p:txEl>
                                          </p:spTgt>
                                        </p:tgtEl>
                                        <p:attrNameLst>
                                          <p:attrName>ppt_y</p:attrName>
                                        </p:attrNameLst>
                                      </p:cBhvr>
                                      <p:tavLst>
                                        <p:tav tm="0">
                                          <p:val>
                                            <p:strVal val="ppt_y"/>
                                          </p:val>
                                        </p:tav>
                                        <p:tav tm="100000">
                                          <p:val>
                                            <p:strVal val="ppt_y+.1"/>
                                          </p:val>
                                        </p:tav>
                                      </p:tavLst>
                                    </p:anim>
                                    <p:set>
                                      <p:cBhvr>
                                        <p:cTn id="49" dur="1" fill="hold">
                                          <p:stCondLst>
                                            <p:cond delay="999"/>
                                          </p:stCondLst>
                                        </p:cTn>
                                        <p:tgtEl>
                                          <p:spTgt spid="6">
                                            <p:txEl>
                                              <p:pRg st="15" end="15"/>
                                            </p:txEl>
                                          </p:spTgt>
                                        </p:tgtEl>
                                        <p:attrNameLst>
                                          <p:attrName>style.visibility</p:attrName>
                                        </p:attrNameLst>
                                      </p:cBhvr>
                                      <p:to>
                                        <p:strVal val="hidden"/>
                                      </p:to>
                                    </p:set>
                                  </p:childTnLst>
                                </p:cTn>
                              </p:par>
                              <p:par>
                                <p:cTn id="50" presetID="42" presetClass="exit" presetSubtype="0" fill="hold" grpId="0" nodeType="withEffect">
                                  <p:stCondLst>
                                    <p:cond delay="0"/>
                                  </p:stCondLst>
                                  <p:childTnLst>
                                    <p:animEffect transition="out" filter="fade">
                                      <p:cBhvr>
                                        <p:cTn id="51" dur="1000"/>
                                        <p:tgtEl>
                                          <p:spTgt spid="6">
                                            <p:txEl>
                                              <p:pRg st="17" end="17"/>
                                            </p:txEl>
                                          </p:spTgt>
                                        </p:tgtEl>
                                      </p:cBhvr>
                                    </p:animEffect>
                                    <p:anim calcmode="lin" valueType="num">
                                      <p:cBhvr>
                                        <p:cTn id="52" dur="1000"/>
                                        <p:tgtEl>
                                          <p:spTgt spid="6">
                                            <p:txEl>
                                              <p:pRg st="17" end="17"/>
                                            </p:txEl>
                                          </p:spTgt>
                                        </p:tgtEl>
                                        <p:attrNameLst>
                                          <p:attrName>ppt_x</p:attrName>
                                        </p:attrNameLst>
                                      </p:cBhvr>
                                      <p:tavLst>
                                        <p:tav tm="0">
                                          <p:val>
                                            <p:strVal val="ppt_x"/>
                                          </p:val>
                                        </p:tav>
                                        <p:tav tm="100000">
                                          <p:val>
                                            <p:strVal val="ppt_x"/>
                                          </p:val>
                                        </p:tav>
                                      </p:tavLst>
                                    </p:anim>
                                    <p:anim calcmode="lin" valueType="num">
                                      <p:cBhvr>
                                        <p:cTn id="53" dur="1000"/>
                                        <p:tgtEl>
                                          <p:spTgt spid="6">
                                            <p:txEl>
                                              <p:pRg st="17" end="17"/>
                                            </p:txEl>
                                          </p:spTgt>
                                        </p:tgtEl>
                                        <p:attrNameLst>
                                          <p:attrName>ppt_y</p:attrName>
                                        </p:attrNameLst>
                                      </p:cBhvr>
                                      <p:tavLst>
                                        <p:tav tm="0">
                                          <p:val>
                                            <p:strVal val="ppt_y"/>
                                          </p:val>
                                        </p:tav>
                                        <p:tav tm="100000">
                                          <p:val>
                                            <p:strVal val="ppt_y+.1"/>
                                          </p:val>
                                        </p:tav>
                                      </p:tavLst>
                                    </p:anim>
                                    <p:set>
                                      <p:cBhvr>
                                        <p:cTn id="54" dur="1" fill="hold">
                                          <p:stCondLst>
                                            <p:cond delay="999"/>
                                          </p:stCondLst>
                                        </p:cTn>
                                        <p:tgtEl>
                                          <p:spTgt spid="6">
                                            <p:txEl>
                                              <p:pRg st="17" end="17"/>
                                            </p:txEl>
                                          </p:spTgt>
                                        </p:tgtEl>
                                        <p:attrNameLst>
                                          <p:attrName>style.visibility</p:attrName>
                                        </p:attrNameLst>
                                      </p:cBhvr>
                                      <p:to>
                                        <p:strVal val="hidden"/>
                                      </p:to>
                                    </p:set>
                                  </p:childTnLst>
                                </p:cTn>
                              </p:par>
                              <p:par>
                                <p:cTn id="55" presetID="42"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fade">
                                      <p:cBhvr>
                                        <p:cTn id="57" dur="1000"/>
                                        <p:tgtEl>
                                          <p:spTgt spid="7"/>
                                        </p:tgtEl>
                                      </p:cBhvr>
                                    </p:animEffect>
                                    <p:anim calcmode="lin" valueType="num">
                                      <p:cBhvr>
                                        <p:cTn id="58" dur="1000" fill="hold"/>
                                        <p:tgtEl>
                                          <p:spTgt spid="7"/>
                                        </p:tgtEl>
                                        <p:attrNameLst>
                                          <p:attrName>ppt_x</p:attrName>
                                        </p:attrNameLst>
                                      </p:cBhvr>
                                      <p:tavLst>
                                        <p:tav tm="0">
                                          <p:val>
                                            <p:strVal val="#ppt_x"/>
                                          </p:val>
                                        </p:tav>
                                        <p:tav tm="100000">
                                          <p:val>
                                            <p:strVal val="#ppt_x"/>
                                          </p:val>
                                        </p:tav>
                                      </p:tavLst>
                                    </p:anim>
                                    <p:anim calcmode="lin" valueType="num">
                                      <p:cBhvr>
                                        <p:cTn id="5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0" y="3080701"/>
            <a:ext cx="12192000" cy="1812141"/>
          </a:xfrm>
        </p:spPr>
        <p:txBody>
          <a:bodyPr/>
          <a:lstStyle/>
          <a:p>
            <a:r>
              <a:rPr lang="en-US" dirty="0" smtClean="0"/>
              <a:t/>
            </a:r>
            <a:br>
              <a:rPr lang="en-US" dirty="0" smtClean="0"/>
            </a:br>
            <a:r>
              <a:rPr lang="en-US" b="1" dirty="0"/>
              <a:t/>
            </a:r>
            <a:br>
              <a:rPr lang="en-US" b="1" dirty="0"/>
            </a:br>
            <a:r>
              <a:rPr lang="en-US" b="1" dirty="0" smtClean="0"/>
              <a:t>Q &amp; A Session</a:t>
            </a:r>
            <a:br>
              <a:rPr lang="en-US" b="1" dirty="0" smtClean="0"/>
            </a:br>
            <a:r>
              <a:rPr lang="en-US" dirty="0" smtClean="0"/>
              <a:t/>
            </a:r>
            <a:br>
              <a:rPr lang="en-US" dirty="0" smtClean="0"/>
            </a:br>
            <a:r>
              <a:rPr lang="en-US" dirty="0" smtClean="0"/>
              <a:t>Thank You</a:t>
            </a:r>
            <a:br>
              <a:rPr lang="en-US" dirty="0" smtClean="0"/>
            </a:br>
            <a:r>
              <a:rPr lang="en-US" dirty="0" smtClean="0"/>
              <a:t/>
            </a:r>
            <a:br>
              <a:rPr lang="en-US" dirty="0" smtClean="0"/>
            </a:br>
            <a:r>
              <a:rPr lang="en-US" dirty="0" smtClean="0"/>
              <a:t>Look for upcoming programs at</a:t>
            </a:r>
            <a:br>
              <a:rPr lang="en-US" dirty="0" smtClean="0"/>
            </a:br>
            <a:r>
              <a:rPr lang="en-US" dirty="0" smtClean="0">
                <a:hlinkClick r:id="rId2"/>
              </a:rPr>
              <a:t>https</a:t>
            </a:r>
            <a:r>
              <a:rPr lang="en-US" dirty="0">
                <a:hlinkClick r:id="rId2"/>
              </a:rPr>
              <a:t>://www.ciarbnab.com/</a:t>
            </a:r>
            <a:endParaRPr lang="en-US" dirty="0"/>
          </a:p>
        </p:txBody>
      </p:sp>
    </p:spTree>
    <p:extLst>
      <p:ext uri="{BB962C8B-B14F-4D97-AF65-F5344CB8AC3E}">
        <p14:creationId xmlns:p14="http://schemas.microsoft.com/office/powerpoint/2010/main" val="957273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Agenda</a:t>
            </a:r>
            <a:endParaRPr lang="en-US" dirty="0">
              <a:solidFill>
                <a:schemeClr val="tx1"/>
              </a:solidFill>
            </a:endParaRPr>
          </a:p>
        </p:txBody>
      </p:sp>
      <p:sp>
        <p:nvSpPr>
          <p:cNvPr id="3" name="Content Placeholder 2"/>
          <p:cNvSpPr>
            <a:spLocks noGrp="1"/>
          </p:cNvSpPr>
          <p:nvPr>
            <p:ph sz="quarter" idx="10"/>
          </p:nvPr>
        </p:nvSpPr>
        <p:spPr>
          <a:xfrm>
            <a:off x="499735" y="2101516"/>
            <a:ext cx="11142248" cy="3873319"/>
          </a:xfrm>
        </p:spPr>
        <p:txBody>
          <a:bodyPr/>
          <a:lstStyle/>
          <a:p>
            <a:r>
              <a:rPr lang="en-US" b="1" dirty="0" smtClean="0">
                <a:solidFill>
                  <a:schemeClr val="tx1"/>
                </a:solidFill>
              </a:rPr>
              <a:t>Context for transactions and dispute resolution: </a:t>
            </a:r>
          </a:p>
          <a:p>
            <a:endParaRPr lang="en-US" sz="1000" b="1" dirty="0" smtClean="0">
              <a:solidFill>
                <a:schemeClr val="tx1"/>
              </a:solidFill>
            </a:endParaRPr>
          </a:p>
          <a:p>
            <a:pPr lvl="1"/>
            <a:r>
              <a:rPr lang="en-US" b="1" dirty="0" smtClean="0">
                <a:solidFill>
                  <a:schemeClr val="tx1"/>
                </a:solidFill>
              </a:rPr>
              <a:t>Where </a:t>
            </a:r>
            <a:r>
              <a:rPr lang="en-US" b="1" dirty="0" smtClean="0">
                <a:solidFill>
                  <a:schemeClr val="tx1"/>
                </a:solidFill>
              </a:rPr>
              <a:t>we’re at                    “risk” has not gone away</a:t>
            </a:r>
          </a:p>
          <a:p>
            <a:endParaRPr lang="en-US" dirty="0"/>
          </a:p>
          <a:p>
            <a:r>
              <a:rPr lang="en-US" altLang="en-US" b="1" dirty="0" smtClean="0">
                <a:solidFill>
                  <a:schemeClr val="tx1"/>
                </a:solidFill>
              </a:rPr>
              <a:t>Extend transactional </a:t>
            </a:r>
            <a:r>
              <a:rPr lang="en-US" altLang="en-US" b="1" dirty="0" smtClean="0">
                <a:solidFill>
                  <a:schemeClr val="tx1"/>
                </a:solidFill>
              </a:rPr>
              <a:t>mindset / skills </a:t>
            </a:r>
            <a:r>
              <a:rPr lang="en-US" altLang="en-US" b="1" dirty="0">
                <a:solidFill>
                  <a:schemeClr val="tx1"/>
                </a:solidFill>
              </a:rPr>
              <a:t>into </a:t>
            </a:r>
            <a:r>
              <a:rPr lang="en-US" altLang="en-US" b="1" dirty="0" smtClean="0">
                <a:solidFill>
                  <a:schemeClr val="tx1"/>
                </a:solidFill>
              </a:rPr>
              <a:t>dispute resolution</a:t>
            </a:r>
          </a:p>
          <a:p>
            <a:endParaRPr lang="en-US" altLang="en-US" b="1" dirty="0">
              <a:solidFill>
                <a:schemeClr val="tx1"/>
              </a:solidFill>
            </a:endParaRPr>
          </a:p>
          <a:p>
            <a:r>
              <a:rPr lang="en-US" altLang="en-US" b="1" dirty="0">
                <a:solidFill>
                  <a:srgbClr val="002060"/>
                </a:solidFill>
              </a:rPr>
              <a:t>Dispute </a:t>
            </a:r>
            <a:r>
              <a:rPr lang="en-US" altLang="en-US" b="1" dirty="0" smtClean="0">
                <a:solidFill>
                  <a:srgbClr val="002060"/>
                </a:solidFill>
              </a:rPr>
              <a:t>resolution design – arbitration </a:t>
            </a:r>
            <a:r>
              <a:rPr lang="en-US" altLang="en-US" b="1" dirty="0" smtClean="0">
                <a:solidFill>
                  <a:srgbClr val="002060"/>
                </a:solidFill>
              </a:rPr>
              <a:t>features tailored to parties’ need</a:t>
            </a:r>
            <a:endParaRPr lang="en-US" altLang="en-US" b="1" dirty="0" smtClean="0">
              <a:solidFill>
                <a:srgbClr val="002060"/>
              </a:solidFill>
            </a:endParaRPr>
          </a:p>
          <a:p>
            <a:endParaRPr lang="en-US" altLang="en-US" b="1" dirty="0">
              <a:solidFill>
                <a:srgbClr val="002060"/>
              </a:solidFill>
            </a:endParaRPr>
          </a:p>
          <a:p>
            <a:r>
              <a:rPr lang="en-US" altLang="en-US" b="1" u="sng" dirty="0">
                <a:solidFill>
                  <a:schemeClr val="tx1"/>
                </a:solidFill>
              </a:rPr>
              <a:t>Hypo</a:t>
            </a:r>
            <a:r>
              <a:rPr lang="en-US" altLang="en-US" b="1" dirty="0">
                <a:solidFill>
                  <a:schemeClr val="tx1"/>
                </a:solidFill>
              </a:rPr>
              <a:t>: Dispute </a:t>
            </a:r>
            <a:r>
              <a:rPr lang="en-US" altLang="en-US" b="1" dirty="0" smtClean="0">
                <a:solidFill>
                  <a:schemeClr val="tx1"/>
                </a:solidFill>
              </a:rPr>
              <a:t>between </a:t>
            </a:r>
            <a:r>
              <a:rPr lang="en-US" altLang="en-US" b="1" dirty="0" smtClean="0">
                <a:solidFill>
                  <a:schemeClr val="tx1"/>
                </a:solidFill>
              </a:rPr>
              <a:t>two life </a:t>
            </a:r>
            <a:r>
              <a:rPr lang="en-US" altLang="en-US" b="1" dirty="0" smtClean="0">
                <a:solidFill>
                  <a:schemeClr val="tx1"/>
                </a:solidFill>
              </a:rPr>
              <a:t>sciences companies</a:t>
            </a:r>
          </a:p>
          <a:p>
            <a:endParaRPr lang="en-US" b="1" dirty="0">
              <a:solidFill>
                <a:schemeClr val="tx1"/>
              </a:solidFill>
            </a:endParaRPr>
          </a:p>
          <a:p>
            <a:endParaRPr lang="en-US" b="1" dirty="0" smtClean="0">
              <a:solidFill>
                <a:schemeClr val="tx1"/>
              </a:solidFill>
            </a:endParaRPr>
          </a:p>
          <a:p>
            <a:endParaRPr lang="en-US" dirty="0"/>
          </a:p>
        </p:txBody>
      </p:sp>
      <p:sp>
        <p:nvSpPr>
          <p:cNvPr id="4" name="Slide Number Placeholder 3"/>
          <p:cNvSpPr>
            <a:spLocks noGrp="1"/>
          </p:cNvSpPr>
          <p:nvPr>
            <p:ph type="sldNum" sz="quarter" idx="4"/>
          </p:nvPr>
        </p:nvSpPr>
        <p:spPr/>
        <p:txBody>
          <a:bodyPr/>
          <a:lstStyle/>
          <a:p>
            <a:r>
              <a:rPr lang="en-US" dirty="0" smtClean="0"/>
              <a:t>-</a:t>
            </a:r>
            <a:fld id="{9066CA1A-F649-4A90-A78B-26FF351A1AF2}" type="slidenum">
              <a:rPr lang="en-US" smtClean="0"/>
              <a:t>3</a:t>
            </a:fld>
            <a:r>
              <a:rPr lang="en-US" dirty="0" smtClean="0"/>
              <a:t>-</a:t>
            </a:r>
            <a:endParaRPr lang="en-US" dirty="0"/>
          </a:p>
        </p:txBody>
      </p:sp>
      <p:sp>
        <p:nvSpPr>
          <p:cNvPr id="5" name="Right Arrow 4"/>
          <p:cNvSpPr/>
          <p:nvPr/>
        </p:nvSpPr>
        <p:spPr>
          <a:xfrm>
            <a:off x="3781352" y="2877072"/>
            <a:ext cx="1235242" cy="1283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035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983" y="1420531"/>
            <a:ext cx="11142000" cy="888868"/>
          </a:xfrm>
        </p:spPr>
        <p:txBody>
          <a:bodyPr/>
          <a:lstStyle/>
          <a:p>
            <a:r>
              <a:rPr lang="en-US" altLang="en-US" b="1" dirty="0">
                <a:solidFill>
                  <a:schemeClr val="tx1"/>
                </a:solidFill>
                <a:latin typeface="Times New Roman" panose="02020603050405020304" pitchFamily="18" charset="0"/>
                <a:cs typeface="Times New Roman" panose="02020603050405020304" pitchFamily="18" charset="0"/>
              </a:rPr>
              <a:t>Dispute Resolution – Opportunity to Exercise “Practical and Fair Control</a:t>
            </a:r>
            <a:r>
              <a:rPr lang="en-US" altLang="en-US" b="1" dirty="0">
                <a:latin typeface="Times New Roman" panose="02020603050405020304" pitchFamily="18" charset="0"/>
                <a:cs typeface="Times New Roman" panose="02020603050405020304" pitchFamily="18" charset="0"/>
              </a:rPr>
              <a:t>”</a:t>
            </a:r>
            <a:endParaRPr lang="en-US" b="1" dirty="0"/>
          </a:p>
        </p:txBody>
      </p:sp>
      <p:sp>
        <p:nvSpPr>
          <p:cNvPr id="3" name="Content Placeholder 2"/>
          <p:cNvSpPr>
            <a:spLocks noGrp="1"/>
          </p:cNvSpPr>
          <p:nvPr>
            <p:ph sz="quarter" idx="10"/>
          </p:nvPr>
        </p:nvSpPr>
        <p:spPr>
          <a:xfrm>
            <a:off x="522710" y="2801762"/>
            <a:ext cx="11142248" cy="3649893"/>
          </a:xfrm>
        </p:spPr>
        <p:txBody>
          <a:bodyPr/>
          <a:lstStyle/>
          <a:p>
            <a:pPr>
              <a:buFont typeface="Wingdings" panose="05000000000000000000" pitchFamily="2" charset="2"/>
              <a:buChar char="§"/>
            </a:pPr>
            <a:r>
              <a:rPr lang="en-US" altLang="en-US" sz="2400" b="1" dirty="0" smtClean="0"/>
              <a:t>Business </a:t>
            </a:r>
            <a:r>
              <a:rPr lang="en-US" altLang="en-US" sz="2400" b="1" dirty="0"/>
              <a:t>context: </a:t>
            </a:r>
            <a:r>
              <a:rPr lang="en-US" altLang="en-US" sz="2400" b="1" dirty="0" smtClean="0"/>
              <a:t>“</a:t>
            </a:r>
            <a:r>
              <a:rPr lang="en-US" altLang="en-US" sz="2400" dirty="0" smtClean="0"/>
              <a:t>control” </a:t>
            </a:r>
            <a:r>
              <a:rPr lang="en-US" altLang="en-US" sz="2400" dirty="0"/>
              <a:t>is important for minimizing and allocating risks </a:t>
            </a:r>
          </a:p>
          <a:p>
            <a:pPr>
              <a:buClr>
                <a:srgbClr val="0D2559"/>
              </a:buClr>
            </a:pPr>
            <a:endParaRPr lang="en-US" altLang="en-US" sz="1800" b="1" dirty="0"/>
          </a:p>
          <a:p>
            <a:pPr>
              <a:buClr>
                <a:srgbClr val="0D2559"/>
              </a:buClr>
            </a:pPr>
            <a:r>
              <a:rPr lang="en-US" altLang="en-US" sz="2400" dirty="0"/>
              <a:t>Bring that perspective to dispute resolution</a:t>
            </a:r>
          </a:p>
          <a:p>
            <a:pPr>
              <a:buClr>
                <a:srgbClr val="0D2559"/>
              </a:buClr>
            </a:pPr>
            <a:endParaRPr lang="en-US" altLang="en-US" sz="2400" b="1" dirty="0"/>
          </a:p>
          <a:p>
            <a:pPr>
              <a:buClr>
                <a:srgbClr val="0D2559"/>
              </a:buClr>
            </a:pPr>
            <a:r>
              <a:rPr lang="en-US" altLang="en-US" sz="2400" b="1" dirty="0"/>
              <a:t>Dispute resolution: </a:t>
            </a:r>
            <a:r>
              <a:rPr lang="en-US" altLang="en-US" sz="2400" dirty="0"/>
              <a:t>exercise “control” – practical and fair control – through choices parties make to resolve complex international disputes</a:t>
            </a:r>
          </a:p>
          <a:p>
            <a:pPr>
              <a:buClr>
                <a:srgbClr val="0D2559"/>
              </a:buClr>
            </a:pPr>
            <a:endParaRPr lang="en-US" altLang="en-US" sz="1400" dirty="0"/>
          </a:p>
          <a:p>
            <a:pPr lvl="1">
              <a:buClr>
                <a:srgbClr val="0000FF"/>
              </a:buClr>
            </a:pPr>
            <a:r>
              <a:rPr lang="en-US" altLang="en-US" sz="2200" dirty="0"/>
              <a:t>Extension of parties’ exercise of post-deal business cooperation</a:t>
            </a:r>
          </a:p>
          <a:p>
            <a:pPr>
              <a:buClr>
                <a:srgbClr val="0D2559"/>
              </a:buClr>
            </a:pPr>
            <a:endParaRPr lang="en-US" altLang="en-US" sz="1600" b="1" dirty="0"/>
          </a:p>
          <a:p>
            <a:pPr>
              <a:buFont typeface="Wingdings" panose="05000000000000000000" pitchFamily="2" charset="2"/>
              <a:buChar char="§"/>
            </a:pPr>
            <a:endParaRPr lang="en-US" dirty="0" smtClean="0"/>
          </a:p>
          <a:p>
            <a:endParaRPr lang="en-US" dirty="0"/>
          </a:p>
        </p:txBody>
      </p:sp>
      <p:sp>
        <p:nvSpPr>
          <p:cNvPr id="4" name="Rectangle 3"/>
          <p:cNvSpPr txBox="1">
            <a:spLocks noChangeArrowheads="1"/>
          </p:cNvSpPr>
          <p:nvPr/>
        </p:nvSpPr>
        <p:spPr>
          <a:xfrm>
            <a:off x="1369595" y="2525220"/>
            <a:ext cx="8496300" cy="2522538"/>
          </a:xfrm>
          <a:prstGeom prst="rect">
            <a:avLst/>
          </a:prstGeom>
        </p:spPr>
        <p:txBody>
          <a:bodyPr/>
          <a:lstStyle>
            <a:lvl1pPr marL="461963" indent="-461963" algn="l" rtl="0" eaLnBrk="1" fontAlgn="base" hangingPunct="1">
              <a:spcBef>
                <a:spcPct val="20000"/>
              </a:spcBef>
              <a:spcAft>
                <a:spcPct val="0"/>
              </a:spcAft>
              <a:buFont typeface="Arial" pitchFamily="34" charset="0"/>
              <a:buChar char="•"/>
              <a:defRPr sz="3000">
                <a:solidFill>
                  <a:srgbClr val="000000"/>
                </a:solidFill>
                <a:latin typeface="Arial" pitchFamily="34" charset="0"/>
                <a:ea typeface="+mn-ea"/>
                <a:cs typeface="Arial" pitchFamily="34" charset="0"/>
              </a:defRPr>
            </a:lvl1pPr>
            <a:lvl2pPr marL="914400" indent="-400050" algn="l" rtl="0" eaLnBrk="1" fontAlgn="base" hangingPunct="1">
              <a:spcBef>
                <a:spcPct val="20000"/>
              </a:spcBef>
              <a:spcAft>
                <a:spcPct val="0"/>
              </a:spcAft>
              <a:buChar char="–"/>
              <a:defRPr sz="2600">
                <a:solidFill>
                  <a:srgbClr val="000000"/>
                </a:solidFill>
                <a:latin typeface="Arial" pitchFamily="34" charset="0"/>
                <a:cs typeface="Arial" pitchFamily="34" charset="0"/>
              </a:defRPr>
            </a:lvl2pPr>
            <a:lvl3pPr marL="1376363" indent="-407988" algn="l" rtl="0" eaLnBrk="1" fontAlgn="base" hangingPunct="1">
              <a:spcBef>
                <a:spcPct val="20000"/>
              </a:spcBef>
              <a:spcAft>
                <a:spcPct val="0"/>
              </a:spcAft>
              <a:buFont typeface="Wingdings" pitchFamily="2" charset="2"/>
              <a:buChar char="Ø"/>
              <a:defRPr sz="2400">
                <a:solidFill>
                  <a:srgbClr val="000000"/>
                </a:solidFill>
                <a:latin typeface="Arial" pitchFamily="34" charset="0"/>
                <a:cs typeface="Arial" pitchFamily="34" charset="0"/>
              </a:defRPr>
            </a:lvl3pPr>
            <a:lvl4pPr marL="1828800" indent="-400050" algn="l" rtl="0" eaLnBrk="1" fontAlgn="base" hangingPunct="1">
              <a:spcBef>
                <a:spcPct val="20000"/>
              </a:spcBef>
              <a:spcAft>
                <a:spcPct val="0"/>
              </a:spcAft>
              <a:buFont typeface="Wingdings" pitchFamily="2" charset="2"/>
              <a:buChar char="§"/>
              <a:defRPr sz="2000">
                <a:solidFill>
                  <a:srgbClr val="000000"/>
                </a:solidFill>
                <a:latin typeface="Arial" pitchFamily="34" charset="0"/>
                <a:cs typeface="Arial" pitchFamily="34" charset="0"/>
              </a:defRPr>
            </a:lvl4pPr>
            <a:lvl5pPr marL="2290763" indent="-407988" algn="l" rtl="0" eaLnBrk="1" fontAlgn="base" hangingPunct="1">
              <a:spcBef>
                <a:spcPct val="20000"/>
              </a:spcBef>
              <a:spcAft>
                <a:spcPct val="0"/>
              </a:spcAft>
              <a:buChar char="»"/>
              <a:defRPr sz="1800">
                <a:solidFill>
                  <a:srgbClr val="000000"/>
                </a:solidFill>
                <a:latin typeface="Arial" pitchFamily="34" charset="0"/>
                <a:cs typeface="Arial" pitchFamily="34" charset="0"/>
              </a:defRPr>
            </a:lvl5pPr>
            <a:lvl6pPr marL="1414463" indent="-128588" algn="l" rtl="0" eaLnBrk="1" fontAlgn="base" hangingPunct="1">
              <a:spcBef>
                <a:spcPct val="20000"/>
              </a:spcBef>
              <a:spcAft>
                <a:spcPct val="0"/>
              </a:spcAft>
              <a:buChar char="»"/>
              <a:defRPr sz="1125">
                <a:solidFill>
                  <a:srgbClr val="1B325F"/>
                </a:solidFill>
                <a:latin typeface="+mn-lt"/>
              </a:defRPr>
            </a:lvl6pPr>
            <a:lvl7pPr marL="1671638" indent="-128588" algn="l" rtl="0" eaLnBrk="1" fontAlgn="base" hangingPunct="1">
              <a:spcBef>
                <a:spcPct val="20000"/>
              </a:spcBef>
              <a:spcAft>
                <a:spcPct val="0"/>
              </a:spcAft>
              <a:buChar char="»"/>
              <a:defRPr sz="1125">
                <a:solidFill>
                  <a:srgbClr val="1B325F"/>
                </a:solidFill>
                <a:latin typeface="+mn-lt"/>
              </a:defRPr>
            </a:lvl7pPr>
            <a:lvl8pPr marL="1928813" indent="-128588" algn="l" rtl="0" eaLnBrk="1" fontAlgn="base" hangingPunct="1">
              <a:spcBef>
                <a:spcPct val="20000"/>
              </a:spcBef>
              <a:spcAft>
                <a:spcPct val="0"/>
              </a:spcAft>
              <a:buChar char="»"/>
              <a:defRPr sz="1125">
                <a:solidFill>
                  <a:srgbClr val="1B325F"/>
                </a:solidFill>
                <a:latin typeface="+mn-lt"/>
              </a:defRPr>
            </a:lvl8pPr>
            <a:lvl9pPr marL="2185988" indent="-128588" algn="l" rtl="0" eaLnBrk="1" fontAlgn="base" hangingPunct="1">
              <a:spcBef>
                <a:spcPct val="20000"/>
              </a:spcBef>
              <a:spcAft>
                <a:spcPct val="0"/>
              </a:spcAft>
              <a:buChar char="»"/>
              <a:defRPr sz="1125">
                <a:solidFill>
                  <a:srgbClr val="1B325F"/>
                </a:solidFill>
                <a:latin typeface="+mn-lt"/>
              </a:defRPr>
            </a:lvl9pPr>
          </a:lstStyle>
          <a:p>
            <a:pPr marL="0" indent="0" algn="ctr">
              <a:buFont typeface="Wingdings" panose="05000000000000000000" pitchFamily="2" charset="2"/>
              <a:buNone/>
              <a:defRPr/>
            </a:pPr>
            <a:r>
              <a:rPr lang="en-US" kern="0" dirty="0" smtClean="0"/>
              <a:t>“Control your own destiny or someone else will.”</a:t>
            </a:r>
          </a:p>
          <a:p>
            <a:pPr marL="0" indent="0" algn="ctr">
              <a:buFont typeface="Wingdings" panose="05000000000000000000" pitchFamily="2" charset="2"/>
              <a:buNone/>
              <a:defRPr/>
            </a:pPr>
            <a:endParaRPr lang="en-US" sz="900" kern="0" dirty="0" smtClean="0"/>
          </a:p>
          <a:p>
            <a:pPr marL="0" indent="0">
              <a:buFont typeface="Wingdings" panose="05000000000000000000" pitchFamily="2" charset="2"/>
              <a:buNone/>
              <a:defRPr/>
            </a:pPr>
            <a:r>
              <a:rPr lang="en-US" sz="2200" kern="0" dirty="0" smtClean="0"/>
              <a:t>					</a:t>
            </a:r>
            <a:r>
              <a:rPr lang="en-US" sz="2000" kern="0" dirty="0" smtClean="0"/>
              <a:t>Jack Welch, former CEO</a:t>
            </a:r>
          </a:p>
          <a:p>
            <a:pPr>
              <a:defRPr/>
            </a:pPr>
            <a:endParaRPr lang="en-US" kern="0" dirty="0" smtClean="0"/>
          </a:p>
          <a:p>
            <a:pPr>
              <a:defRPr/>
            </a:pPr>
            <a:endParaRPr lang="en-US" kern="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36071" y="3786489"/>
            <a:ext cx="1243012"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1368164" y="6451655"/>
            <a:ext cx="593081" cy="365125"/>
          </a:xfrm>
        </p:spPr>
        <p:txBody>
          <a:bodyPr/>
          <a:lstStyle/>
          <a:p>
            <a:r>
              <a:rPr lang="en-US" dirty="0" smtClean="0"/>
              <a:t>-</a:t>
            </a:r>
            <a:fld id="{9066CA1A-F649-4A90-A78B-26FF351A1AF2}" type="slidenum">
              <a:rPr lang="en-US" smtClean="0"/>
              <a:t>4</a:t>
            </a:fld>
            <a:r>
              <a:rPr lang="en-US" dirty="0" smtClean="0"/>
              <a:t>-</a:t>
            </a:r>
            <a:endParaRPr lang="en-US" dirty="0"/>
          </a:p>
        </p:txBody>
      </p:sp>
    </p:spTree>
    <p:extLst>
      <p:ext uri="{BB962C8B-B14F-4D97-AF65-F5344CB8AC3E}">
        <p14:creationId xmlns:p14="http://schemas.microsoft.com/office/powerpoint/2010/main" val="417091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4"/>
                                        </p:tgtEl>
                                      </p:cBhvr>
                                    </p:animEffect>
                                    <p:anim calcmode="lin" valueType="num">
                                      <p:cBhvr>
                                        <p:cTn id="7" dur="1000"/>
                                        <p:tgtEl>
                                          <p:spTgt spid="4"/>
                                        </p:tgtEl>
                                        <p:attrNameLst>
                                          <p:attrName>ppt_x</p:attrName>
                                        </p:attrNameLst>
                                      </p:cBhvr>
                                      <p:tavLst>
                                        <p:tav tm="0">
                                          <p:val>
                                            <p:strVal val="ppt_x"/>
                                          </p:val>
                                        </p:tav>
                                        <p:tav tm="100000">
                                          <p:val>
                                            <p:strVal val="ppt_x"/>
                                          </p:val>
                                        </p:tav>
                                      </p:tavLst>
                                    </p:anim>
                                    <p:anim calcmode="lin" valueType="num">
                                      <p:cBhvr>
                                        <p:cTn id="8" dur="1000"/>
                                        <p:tgtEl>
                                          <p:spTgt spid="4"/>
                                        </p:tgtEl>
                                        <p:attrNameLst>
                                          <p:attrName>ppt_y</p:attrName>
                                        </p:attrNameLst>
                                      </p:cBhvr>
                                      <p:tavLst>
                                        <p:tav tm="0">
                                          <p:val>
                                            <p:strVal val="ppt_y"/>
                                          </p:val>
                                        </p:tav>
                                        <p:tav tm="100000">
                                          <p:val>
                                            <p:strVal val="ppt_y+.1"/>
                                          </p:val>
                                        </p:tav>
                                      </p:tavLst>
                                    </p:anim>
                                    <p:set>
                                      <p:cBhvr>
                                        <p:cTn id="9" dur="1" fill="hold">
                                          <p:stCondLst>
                                            <p:cond delay="999"/>
                                          </p:stCondLst>
                                        </p:cTn>
                                        <p:tgtEl>
                                          <p:spTgt spid="4"/>
                                        </p:tgtEl>
                                        <p:attrNameLst>
                                          <p:attrName>style.visibility</p:attrName>
                                        </p:attrNameLst>
                                      </p:cBhvr>
                                      <p:to>
                                        <p:strVal val="hidden"/>
                                      </p:to>
                                    </p:set>
                                  </p:childTnLst>
                                </p:cTn>
                              </p:par>
                              <p:par>
                                <p:cTn id="10" presetID="42" presetClass="exit" presetSubtype="0" fill="hold" nodeType="withEffect">
                                  <p:stCondLst>
                                    <p:cond delay="0"/>
                                  </p:stCondLst>
                                  <p:childTnLst>
                                    <p:animEffect transition="out" filter="fade">
                                      <p:cBhvr>
                                        <p:cTn id="11" dur="1000"/>
                                        <p:tgtEl>
                                          <p:spTgt spid="5"/>
                                        </p:tgtEl>
                                      </p:cBhvr>
                                    </p:animEffect>
                                    <p:anim calcmode="lin" valueType="num">
                                      <p:cBhvr>
                                        <p:cTn id="12" dur="1000"/>
                                        <p:tgtEl>
                                          <p:spTgt spid="5"/>
                                        </p:tgtEl>
                                        <p:attrNameLst>
                                          <p:attrName>ppt_x</p:attrName>
                                        </p:attrNameLst>
                                      </p:cBhvr>
                                      <p:tavLst>
                                        <p:tav tm="0">
                                          <p:val>
                                            <p:strVal val="ppt_x"/>
                                          </p:val>
                                        </p:tav>
                                        <p:tav tm="100000">
                                          <p:val>
                                            <p:strVal val="ppt_x"/>
                                          </p:val>
                                        </p:tav>
                                      </p:tavLst>
                                    </p:anim>
                                    <p:anim calcmode="lin" valueType="num">
                                      <p:cBhvr>
                                        <p:cTn id="13" dur="1000"/>
                                        <p:tgtEl>
                                          <p:spTgt spid="5"/>
                                        </p:tgtEl>
                                        <p:attrNameLst>
                                          <p:attrName>ppt_y</p:attrName>
                                        </p:attrNameLst>
                                      </p:cBhvr>
                                      <p:tavLst>
                                        <p:tav tm="0">
                                          <p:val>
                                            <p:strVal val="ppt_y"/>
                                          </p:val>
                                        </p:tav>
                                        <p:tav tm="100000">
                                          <p:val>
                                            <p:strVal val="ppt_y+.1"/>
                                          </p:val>
                                        </p:tav>
                                      </p:tavLst>
                                    </p:anim>
                                    <p:set>
                                      <p:cBhvr>
                                        <p:cTn id="14" dur="1" fill="hold">
                                          <p:stCondLst>
                                            <p:cond delay="999"/>
                                          </p:stCondLst>
                                        </p:cTn>
                                        <p:tgtEl>
                                          <p:spTgt spid="5"/>
                                        </p:tgtEl>
                                        <p:attrNameLst>
                                          <p:attrName>style.visibility</p:attrName>
                                        </p:attrNameLst>
                                      </p:cBhvr>
                                      <p:to>
                                        <p:strVal val="hidden"/>
                                      </p:to>
                                    </p:set>
                                  </p:childTnLst>
                                </p:cTn>
                              </p:par>
                              <p:par>
                                <p:cTn id="15" presetID="42"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1000"/>
                                        <p:tgtEl>
                                          <p:spTgt spid="3">
                                            <p:txEl>
                                              <p:pRg st="0" end="0"/>
                                            </p:txEl>
                                          </p:spTgt>
                                        </p:tgtEl>
                                      </p:cBhvr>
                                    </p:animEffect>
                                    <p:anim calcmode="lin" valueType="num">
                                      <p:cBhvr>
                                        <p:cTn id="2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62" y="601436"/>
            <a:ext cx="11142000" cy="888868"/>
          </a:xfrm>
        </p:spPr>
        <p:txBody>
          <a:bodyPr/>
          <a:lstStyle/>
          <a:p>
            <a:r>
              <a:rPr lang="en-US" altLang="en-US" dirty="0">
                <a:solidFill>
                  <a:schemeClr val="tx1"/>
                </a:solidFill>
              </a:rPr>
              <a:t>Globalization 3.0</a:t>
            </a:r>
            <a:endParaRPr lang="en-US" dirty="0">
              <a:solidFill>
                <a:schemeClr val="tx1"/>
              </a:solidFill>
            </a:endParaRPr>
          </a:p>
        </p:txBody>
      </p:sp>
      <p:sp>
        <p:nvSpPr>
          <p:cNvPr id="3" name="Content Placeholder 2"/>
          <p:cNvSpPr>
            <a:spLocks noGrp="1"/>
          </p:cNvSpPr>
          <p:nvPr>
            <p:ph sz="quarter" idx="10"/>
          </p:nvPr>
        </p:nvSpPr>
        <p:spPr>
          <a:xfrm>
            <a:off x="506414" y="1490304"/>
            <a:ext cx="11142248" cy="4615093"/>
          </a:xfrm>
        </p:spPr>
        <p:txBody>
          <a:bodyPr/>
          <a:lstStyle/>
          <a:p>
            <a:pPr marL="327025" lvl="1" indent="0">
              <a:buNone/>
              <a:defRPr/>
            </a:pPr>
            <a:r>
              <a:rPr lang="en-US" altLang="en-US" b="1" dirty="0"/>
              <a:t>“the real information revolution is about to begin.  I call this new phase Globalization 3.0”</a:t>
            </a:r>
          </a:p>
          <a:p>
            <a:pPr marL="327025" lvl="1" indent="0">
              <a:buNone/>
              <a:defRPr/>
            </a:pPr>
            <a:endParaRPr lang="en-US" altLang="en-US" sz="2000" b="1" dirty="0"/>
          </a:p>
          <a:p>
            <a:pPr marL="327025" lvl="1" indent="0">
              <a:buNone/>
              <a:defRPr/>
            </a:pPr>
            <a:r>
              <a:rPr lang="en-US" altLang="en-US" sz="2400" b="1" dirty="0"/>
              <a:t> </a:t>
            </a:r>
            <a:r>
              <a:rPr lang="en-US" altLang="en-US" b="1" dirty="0"/>
              <a:t>“this new era of globalization will prove to be such a difference of degree that it will be seen, in time, as a difference in kind.  That is why I introduced the idea that the world has gone from round to flat.” </a:t>
            </a:r>
          </a:p>
          <a:p>
            <a:pPr marL="327025" lvl="1" indent="0">
              <a:buNone/>
              <a:defRPr/>
            </a:pPr>
            <a:endParaRPr lang="en-US" altLang="en-US" sz="500" b="1" dirty="0"/>
          </a:p>
          <a:p>
            <a:pPr marL="0" indent="0" algn="r">
              <a:buNone/>
              <a:defRPr/>
            </a:pPr>
            <a:r>
              <a:rPr lang="en-US" altLang="en-US" sz="2200" b="1" i="1" dirty="0"/>
              <a:t>The World is Flat – a Brief History of the 21</a:t>
            </a:r>
            <a:r>
              <a:rPr lang="en-US" altLang="en-US" sz="2200" b="1" i="1" baseline="30000" dirty="0"/>
              <a:t>st</a:t>
            </a:r>
            <a:r>
              <a:rPr lang="en-US" altLang="en-US" sz="2200" b="1" i="1" dirty="0"/>
              <a:t> Century</a:t>
            </a:r>
          </a:p>
          <a:p>
            <a:pPr marL="0" indent="0" algn="r">
              <a:buNone/>
              <a:defRPr/>
            </a:pPr>
            <a:r>
              <a:rPr lang="en-US" altLang="en-US" dirty="0"/>
              <a:t>                                                                  </a:t>
            </a:r>
            <a:r>
              <a:rPr lang="en-US" altLang="en-US" sz="1800" dirty="0"/>
              <a:t>Thomas Friedman (</a:t>
            </a:r>
            <a:r>
              <a:rPr lang="en-US" altLang="en-US" sz="1800" dirty="0" smtClean="0"/>
              <a:t>2007)</a:t>
            </a:r>
            <a:endParaRPr lang="en-US" altLang="en-US" sz="1800" dirty="0"/>
          </a:p>
          <a:p>
            <a:pPr marL="571500" indent="-571500">
              <a:defRPr/>
            </a:pPr>
            <a:endParaRPr lang="en-US" altLang="en-US" sz="100" dirty="0"/>
          </a:p>
          <a:p>
            <a:pPr marL="681038" lvl="2" indent="-398463">
              <a:defRPr/>
            </a:pPr>
            <a:r>
              <a:rPr lang="en-US" altLang="en-US" sz="1900" b="1" u="sng" dirty="0">
                <a:solidFill>
                  <a:srgbClr val="002060"/>
                </a:solidFill>
              </a:rPr>
              <a:t>Globalization 1.0</a:t>
            </a:r>
            <a:r>
              <a:rPr lang="en-US" altLang="en-US" sz="1900" b="1" dirty="0"/>
              <a:t> </a:t>
            </a:r>
            <a:r>
              <a:rPr lang="en-US" altLang="en-US" sz="1900" dirty="0"/>
              <a:t>– circa 1492 to 1800</a:t>
            </a:r>
          </a:p>
          <a:p>
            <a:pPr marL="1196975" lvl="3" indent="-398463">
              <a:defRPr/>
            </a:pPr>
            <a:r>
              <a:rPr lang="en-US" altLang="en-US" sz="1800" dirty="0"/>
              <a:t>religion, military power</a:t>
            </a:r>
          </a:p>
          <a:p>
            <a:pPr marL="798513" lvl="3" indent="-449263">
              <a:defRPr/>
            </a:pPr>
            <a:endParaRPr lang="en-US" altLang="en-US" sz="900" dirty="0"/>
          </a:p>
          <a:p>
            <a:pPr marL="798513" lvl="3" indent="-449263">
              <a:defRPr/>
            </a:pPr>
            <a:endParaRPr lang="en-US" altLang="en-US" sz="600" dirty="0"/>
          </a:p>
          <a:p>
            <a:pPr marL="681038" lvl="2" indent="-398463">
              <a:defRPr/>
            </a:pPr>
            <a:r>
              <a:rPr lang="en-US" altLang="en-US" sz="1900" b="1" u="sng" dirty="0">
                <a:solidFill>
                  <a:srgbClr val="002060"/>
                </a:solidFill>
              </a:rPr>
              <a:t>Globalization 2.0</a:t>
            </a:r>
            <a:r>
              <a:rPr lang="en-US" altLang="en-US" sz="1900" b="1" dirty="0">
                <a:solidFill>
                  <a:srgbClr val="002060"/>
                </a:solidFill>
              </a:rPr>
              <a:t> </a:t>
            </a:r>
            <a:r>
              <a:rPr lang="en-US" altLang="en-US" sz="1900" dirty="0"/>
              <a:t>– circa 1800 to 2000 </a:t>
            </a:r>
          </a:p>
          <a:p>
            <a:pPr marL="998538" lvl="3" indent="-398463">
              <a:defRPr/>
            </a:pPr>
            <a:r>
              <a:rPr lang="en-US" altLang="en-US" sz="1800" dirty="0"/>
              <a:t>economic, </a:t>
            </a:r>
            <a:r>
              <a:rPr lang="en-US" altLang="en-US" sz="1800" dirty="0" smtClean="0"/>
              <a:t>transportation, </a:t>
            </a:r>
            <a:r>
              <a:rPr lang="en-US" altLang="en-US" sz="1800" dirty="0"/>
              <a:t>communications</a:t>
            </a:r>
          </a:p>
          <a:p>
            <a:pPr lvl="3" indent="-457200">
              <a:defRPr/>
            </a:pPr>
            <a:endParaRPr lang="en-US" altLang="en-US" dirty="0"/>
          </a:p>
          <a:p>
            <a:pPr marL="571500" indent="-571500">
              <a:defRPr/>
            </a:pPr>
            <a:endParaRPr lang="en-US" altLang="en-US" sz="100" dirty="0"/>
          </a:p>
          <a:p>
            <a:endParaRPr lang="en-US" dirty="0"/>
          </a:p>
        </p:txBody>
      </p:sp>
      <p:pic>
        <p:nvPicPr>
          <p:cNvPr id="5"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14324" y="4448115"/>
            <a:ext cx="1668202" cy="200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p:txBody>
          <a:bodyPr/>
          <a:lstStyle/>
          <a:p>
            <a:r>
              <a:rPr lang="en-US" dirty="0" smtClean="0"/>
              <a:t>-</a:t>
            </a:r>
            <a:fld id="{9066CA1A-F649-4A90-A78B-26FF351A1AF2}" type="slidenum">
              <a:rPr lang="en-US" smtClean="0"/>
              <a:t>5</a:t>
            </a:fld>
            <a:r>
              <a:rPr lang="en-US" dirty="0" smtClean="0"/>
              <a:t>-</a:t>
            </a:r>
            <a:endParaRPr lang="en-US" dirty="0"/>
          </a:p>
        </p:txBody>
      </p:sp>
    </p:spTree>
    <p:extLst>
      <p:ext uri="{BB962C8B-B14F-4D97-AF65-F5344CB8AC3E}">
        <p14:creationId xmlns:p14="http://schemas.microsoft.com/office/powerpoint/2010/main" val="3278865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1"/>
                </a:solidFill>
              </a:rPr>
              <a:t>Flat-World Political Science 101</a:t>
            </a:r>
            <a:endParaRPr lang="en-US" dirty="0">
              <a:solidFill>
                <a:schemeClr val="tx1"/>
              </a:solidFill>
            </a:endParaRPr>
          </a:p>
        </p:txBody>
      </p:sp>
      <p:sp>
        <p:nvSpPr>
          <p:cNvPr id="3" name="Content Placeholder 2"/>
          <p:cNvSpPr>
            <a:spLocks noGrp="1"/>
          </p:cNvSpPr>
          <p:nvPr>
            <p:ph sz="quarter" idx="10"/>
          </p:nvPr>
        </p:nvSpPr>
        <p:spPr>
          <a:xfrm>
            <a:off x="506668" y="1991988"/>
            <a:ext cx="11142248" cy="4242288"/>
          </a:xfrm>
        </p:spPr>
        <p:txBody>
          <a:bodyPr/>
          <a:lstStyle/>
          <a:p>
            <a:pPr marL="0" indent="0">
              <a:buNone/>
            </a:pPr>
            <a:r>
              <a:rPr lang="en-US" altLang="en-US" sz="2500" b="1" dirty="0"/>
              <a:t>The Dell Theory of Conflict Prevention</a:t>
            </a:r>
          </a:p>
          <a:p>
            <a:pPr marL="571500" indent="-571500"/>
            <a:endParaRPr lang="en-US" altLang="en-US" sz="2000" dirty="0"/>
          </a:p>
          <a:p>
            <a:pPr marL="538163" indent="-533400"/>
            <a:r>
              <a:rPr lang="en-US" altLang="en-US" dirty="0"/>
              <a:t>“No two countries that are both part of a major global supply chain, like Dell’s, will ever fight a war against each other as long as they are both  part of the same global supply chain….” </a:t>
            </a:r>
            <a:endParaRPr lang="en-US" altLang="en-US" dirty="0" smtClean="0"/>
          </a:p>
          <a:p>
            <a:pPr marL="4763" indent="0">
              <a:buNone/>
            </a:pPr>
            <a:r>
              <a:rPr lang="en-US" altLang="en-US" sz="1800" dirty="0" smtClean="0"/>
              <a:t>                                                                                                     Thomas </a:t>
            </a:r>
            <a:r>
              <a:rPr lang="en-US" altLang="en-US" sz="1800" dirty="0"/>
              <a:t>Friedman, </a:t>
            </a:r>
            <a:r>
              <a:rPr lang="en-US" altLang="en-US" sz="1800" i="1" u="sng" dirty="0"/>
              <a:t>The World is Flat</a:t>
            </a:r>
            <a:r>
              <a:rPr lang="en-US" altLang="en-US" sz="1800" i="1" dirty="0"/>
              <a:t> </a:t>
            </a:r>
            <a:endParaRPr lang="en-US" altLang="en-US" sz="1800" i="1" u="sng" dirty="0"/>
          </a:p>
          <a:p>
            <a:endParaRPr lang="en-US" dirty="0"/>
          </a:p>
        </p:txBody>
      </p:sp>
      <p:sp>
        <p:nvSpPr>
          <p:cNvPr id="4" name="Slide Number Placeholder 3"/>
          <p:cNvSpPr>
            <a:spLocks noGrp="1"/>
          </p:cNvSpPr>
          <p:nvPr>
            <p:ph type="sldNum" sz="quarter" idx="4"/>
          </p:nvPr>
        </p:nvSpPr>
        <p:spPr/>
        <p:txBody>
          <a:bodyPr/>
          <a:lstStyle/>
          <a:p>
            <a:r>
              <a:rPr lang="en-US" b="1" dirty="0" smtClean="0"/>
              <a:t>-</a:t>
            </a:r>
            <a:fld id="{9066CA1A-F649-4A90-A78B-26FF351A1AF2}" type="slidenum">
              <a:rPr lang="en-US" b="1" smtClean="0"/>
              <a:t>6</a:t>
            </a:fld>
            <a:r>
              <a:rPr lang="en-US" b="1" dirty="0" smtClean="0"/>
              <a:t>-</a:t>
            </a:r>
            <a:endParaRPr lang="en-US" b="1" dirty="0"/>
          </a:p>
        </p:txBody>
      </p:sp>
    </p:spTree>
    <p:extLst>
      <p:ext uri="{BB962C8B-B14F-4D97-AF65-F5344CB8AC3E}">
        <p14:creationId xmlns:p14="http://schemas.microsoft.com/office/powerpoint/2010/main" val="1284333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63" y="564900"/>
            <a:ext cx="7177505" cy="894932"/>
          </a:xfrm>
        </p:spPr>
        <p:txBody>
          <a:bodyPr/>
          <a:lstStyle/>
          <a:p>
            <a:r>
              <a:rPr lang="en-US" altLang="en-US" dirty="0" smtClean="0">
                <a:solidFill>
                  <a:srgbClr val="0D2559"/>
                </a:solidFill>
              </a:rPr>
              <a:t>Risks</a:t>
            </a:r>
            <a:endParaRPr lang="en-US" dirty="0"/>
          </a:p>
        </p:txBody>
      </p:sp>
      <p:sp>
        <p:nvSpPr>
          <p:cNvPr id="4" name="TextBox 3"/>
          <p:cNvSpPr txBox="1">
            <a:spLocks noChangeArrowheads="1"/>
          </p:cNvSpPr>
          <p:nvPr/>
        </p:nvSpPr>
        <p:spPr bwMode="auto">
          <a:xfrm rot="20368309">
            <a:off x="1601892" y="2636062"/>
            <a:ext cx="3816350" cy="431800"/>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a:t>Performance interruption</a:t>
            </a:r>
            <a:endParaRPr lang="en-US" altLang="en-US" dirty="0"/>
          </a:p>
        </p:txBody>
      </p:sp>
      <p:sp>
        <p:nvSpPr>
          <p:cNvPr id="5" name="TextBox 4"/>
          <p:cNvSpPr txBox="1">
            <a:spLocks noChangeArrowheads="1"/>
          </p:cNvSpPr>
          <p:nvPr/>
        </p:nvSpPr>
        <p:spPr bwMode="auto">
          <a:xfrm rot="904530">
            <a:off x="8380596" y="2699440"/>
            <a:ext cx="2808287" cy="431800"/>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a:t>Political risk</a:t>
            </a:r>
            <a:endParaRPr lang="en-US" altLang="en-US" dirty="0"/>
          </a:p>
        </p:txBody>
      </p:sp>
      <p:sp>
        <p:nvSpPr>
          <p:cNvPr id="6" name="TextBox 5"/>
          <p:cNvSpPr txBox="1">
            <a:spLocks noChangeArrowheads="1"/>
          </p:cNvSpPr>
          <p:nvPr/>
        </p:nvSpPr>
        <p:spPr bwMode="auto">
          <a:xfrm rot="665398">
            <a:off x="3029568" y="5399104"/>
            <a:ext cx="3313112" cy="431800"/>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a:t>Technology risks</a:t>
            </a:r>
            <a:endParaRPr lang="en-US" altLang="en-US" dirty="0"/>
          </a:p>
        </p:txBody>
      </p:sp>
      <p:sp>
        <p:nvSpPr>
          <p:cNvPr id="7" name="TextBox 6"/>
          <p:cNvSpPr txBox="1">
            <a:spLocks noChangeArrowheads="1"/>
          </p:cNvSpPr>
          <p:nvPr/>
        </p:nvSpPr>
        <p:spPr bwMode="auto">
          <a:xfrm rot="20902969">
            <a:off x="7186904" y="5510758"/>
            <a:ext cx="2371725" cy="430213"/>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smtClean="0"/>
              <a:t>Breach</a:t>
            </a:r>
            <a:endParaRPr lang="en-US" altLang="en-US" dirty="0"/>
          </a:p>
        </p:txBody>
      </p:sp>
      <p:pic>
        <p:nvPicPr>
          <p:cNvPr id="8"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96972" y="2588778"/>
            <a:ext cx="2260600" cy="161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p:nvSpPr>
        <p:spPr bwMode="auto">
          <a:xfrm rot="21118105">
            <a:off x="6889248" y="1352384"/>
            <a:ext cx="2967038" cy="430213"/>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smtClean="0"/>
              <a:t>Environmental risks</a:t>
            </a:r>
            <a:endParaRPr lang="en-US" altLang="en-US" dirty="0"/>
          </a:p>
        </p:txBody>
      </p:sp>
      <p:sp>
        <p:nvSpPr>
          <p:cNvPr id="10" name="TextBox 9"/>
          <p:cNvSpPr txBox="1">
            <a:spLocks noChangeArrowheads="1"/>
          </p:cNvSpPr>
          <p:nvPr/>
        </p:nvSpPr>
        <p:spPr bwMode="auto">
          <a:xfrm rot="170868">
            <a:off x="1970301" y="1530372"/>
            <a:ext cx="2425700" cy="431800"/>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smtClean="0"/>
              <a:t>Disease </a:t>
            </a:r>
            <a:r>
              <a:rPr lang="en-US" altLang="en-US" sz="2200" b="1" dirty="0"/>
              <a:t>risks</a:t>
            </a:r>
            <a:endParaRPr lang="en-US" altLang="en-US" dirty="0"/>
          </a:p>
        </p:txBody>
      </p:sp>
      <p:sp>
        <p:nvSpPr>
          <p:cNvPr id="11" name="TextBox 10"/>
          <p:cNvSpPr txBox="1">
            <a:spLocks noChangeArrowheads="1"/>
          </p:cNvSpPr>
          <p:nvPr/>
        </p:nvSpPr>
        <p:spPr bwMode="auto">
          <a:xfrm rot="20987630">
            <a:off x="7849686" y="3949534"/>
            <a:ext cx="2425700" cy="430213"/>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smtClean="0"/>
              <a:t>Cyber risks</a:t>
            </a:r>
            <a:endParaRPr lang="en-US" altLang="en-US" dirty="0"/>
          </a:p>
        </p:txBody>
      </p:sp>
      <p:sp>
        <p:nvSpPr>
          <p:cNvPr id="12" name="TextBox 11"/>
          <p:cNvSpPr txBox="1">
            <a:spLocks noChangeArrowheads="1"/>
          </p:cNvSpPr>
          <p:nvPr/>
        </p:nvSpPr>
        <p:spPr bwMode="auto">
          <a:xfrm rot="21084644">
            <a:off x="1065726" y="4198626"/>
            <a:ext cx="2425700" cy="431800"/>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smtClean="0"/>
              <a:t>Terrorism risks</a:t>
            </a:r>
            <a:endParaRPr lang="en-US" altLang="en-US" dirty="0"/>
          </a:p>
        </p:txBody>
      </p:sp>
      <p:sp>
        <p:nvSpPr>
          <p:cNvPr id="13" name="TextBox 12"/>
          <p:cNvSpPr txBox="1">
            <a:spLocks noChangeArrowheads="1"/>
          </p:cNvSpPr>
          <p:nvPr/>
        </p:nvSpPr>
        <p:spPr bwMode="auto">
          <a:xfrm rot="1087992">
            <a:off x="2922505" y="542832"/>
            <a:ext cx="2965450" cy="769441"/>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smtClean="0"/>
              <a:t>Changes in </a:t>
            </a:r>
            <a:r>
              <a:rPr lang="en-US" altLang="en-US" sz="2200" b="1" dirty="0" smtClean="0"/>
              <a:t>law or government</a:t>
            </a:r>
            <a:endParaRPr lang="en-US" altLang="en-US" dirty="0"/>
          </a:p>
        </p:txBody>
      </p:sp>
      <p:sp>
        <p:nvSpPr>
          <p:cNvPr id="14" name="TextBox 13"/>
          <p:cNvSpPr txBox="1">
            <a:spLocks noChangeArrowheads="1"/>
          </p:cNvSpPr>
          <p:nvPr/>
        </p:nvSpPr>
        <p:spPr bwMode="auto">
          <a:xfrm>
            <a:off x="2551212" y="4429270"/>
            <a:ext cx="7604125" cy="124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Font typeface="Wingdings" panose="05000000000000000000" pitchFamily="2" charset="2"/>
              <a:buChar char="§"/>
            </a:pPr>
            <a:r>
              <a:rPr lang="en-US" altLang="en-US" sz="2500" b="1" dirty="0">
                <a:solidFill>
                  <a:srgbClr val="0D2559"/>
                </a:solidFill>
                <a:latin typeface="Times New Roman" panose="02020603050405020304" pitchFamily="18" charset="0"/>
                <a:cs typeface="Times New Roman" panose="02020603050405020304" pitchFamily="18" charset="0"/>
              </a:rPr>
              <a:t>Exogenous</a:t>
            </a:r>
            <a:r>
              <a:rPr lang="en-US" altLang="en-US" sz="2500" b="1" dirty="0">
                <a:latin typeface="Times New Roman" panose="02020603050405020304" pitchFamily="18" charset="0"/>
                <a:cs typeface="Times New Roman" panose="02020603050405020304" pitchFamily="18" charset="0"/>
              </a:rPr>
              <a:t> - risks relating to external factors</a:t>
            </a:r>
          </a:p>
          <a:p>
            <a:pPr>
              <a:buFont typeface="Wingdings" panose="05000000000000000000" pitchFamily="2" charset="2"/>
              <a:buChar char="§"/>
            </a:pPr>
            <a:endParaRPr lang="en-US" altLang="en-US" sz="25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altLang="en-US" sz="2500" b="1" dirty="0">
                <a:solidFill>
                  <a:srgbClr val="0D2559"/>
                </a:solidFill>
                <a:latin typeface="Times New Roman" panose="02020603050405020304" pitchFamily="18" charset="0"/>
                <a:cs typeface="Times New Roman" panose="02020603050405020304" pitchFamily="18" charset="0"/>
              </a:rPr>
              <a:t>Endogenous</a:t>
            </a:r>
            <a:r>
              <a:rPr lang="en-US" altLang="en-US" sz="2500" b="1" dirty="0">
                <a:latin typeface="Times New Roman" panose="02020603050405020304" pitchFamily="18" charset="0"/>
                <a:cs typeface="Times New Roman" panose="02020603050405020304" pitchFamily="18" charset="0"/>
              </a:rPr>
              <a:t> – risks originating between parties </a:t>
            </a:r>
          </a:p>
        </p:txBody>
      </p:sp>
      <p:sp>
        <p:nvSpPr>
          <p:cNvPr id="15" name="TextBox 14"/>
          <p:cNvSpPr txBox="1">
            <a:spLocks noChangeArrowheads="1"/>
          </p:cNvSpPr>
          <p:nvPr/>
        </p:nvSpPr>
        <p:spPr bwMode="auto">
          <a:xfrm rot="874014">
            <a:off x="9185679" y="4862477"/>
            <a:ext cx="2425700" cy="430887"/>
          </a:xfrm>
          <a:prstGeom prst="rect">
            <a:avLst/>
          </a:prstGeom>
          <a:solidFill>
            <a:srgbClr val="F6FCB8"/>
          </a:solidFill>
          <a:ln w="9525">
            <a:solidFill>
              <a:srgbClr val="0070C0"/>
            </a:solidFill>
            <a:miter lim="800000"/>
            <a:headEnd/>
            <a:tailEnd/>
          </a:ln>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2" algn="ctr">
              <a:defRPr/>
            </a:pPr>
            <a:r>
              <a:rPr lang="en-US" altLang="en-US" sz="2200" b="1" dirty="0" smtClean="0"/>
              <a:t>Financial risks</a:t>
            </a:r>
            <a:endParaRPr lang="en-US" altLang="en-US" dirty="0"/>
          </a:p>
        </p:txBody>
      </p:sp>
      <p:sp>
        <p:nvSpPr>
          <p:cNvPr id="16" name="Slide Number Placeholder 15"/>
          <p:cNvSpPr>
            <a:spLocks noGrp="1"/>
          </p:cNvSpPr>
          <p:nvPr>
            <p:ph type="sldNum" sz="quarter" idx="4"/>
          </p:nvPr>
        </p:nvSpPr>
        <p:spPr/>
        <p:txBody>
          <a:bodyPr/>
          <a:lstStyle/>
          <a:p>
            <a:r>
              <a:rPr lang="en-US" dirty="0" smtClean="0"/>
              <a:t>-</a:t>
            </a:r>
            <a:fld id="{9066CA1A-F649-4A90-A78B-26FF351A1AF2}" type="slidenum">
              <a:rPr lang="en-US" smtClean="0"/>
              <a:t>7</a:t>
            </a:fld>
            <a:r>
              <a:rPr lang="en-US" dirty="0" smtClean="0"/>
              <a:t>-</a:t>
            </a:r>
            <a:endParaRPr lang="en-US" dirty="0"/>
          </a:p>
        </p:txBody>
      </p:sp>
    </p:spTree>
    <p:extLst>
      <p:ext uri="{BB962C8B-B14F-4D97-AF65-F5344CB8AC3E}">
        <p14:creationId xmlns:p14="http://schemas.microsoft.com/office/powerpoint/2010/main" val="421691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125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125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1250"/>
                                        <p:tgtEl>
                                          <p:spTgt spid="6"/>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arn(inVertical)">
                                      <p:cBhvr>
                                        <p:cTn id="16" dur="1250"/>
                                        <p:tgtEl>
                                          <p:spTgt spid="7"/>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1250"/>
                                        <p:tgtEl>
                                          <p:spTgt spid="9"/>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1250"/>
                                        <p:tgtEl>
                                          <p:spTgt spid="10"/>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arn(inVertical)">
                                      <p:cBhvr>
                                        <p:cTn id="25" dur="1250"/>
                                        <p:tgtEl>
                                          <p:spTgt spid="11"/>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arn(inVertical)">
                                      <p:cBhvr>
                                        <p:cTn id="28" dur="1250"/>
                                        <p:tgtEl>
                                          <p:spTgt spid="12"/>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barn(inVertical)">
                                      <p:cBhvr>
                                        <p:cTn id="31" dur="1250"/>
                                        <p:tgtEl>
                                          <p:spTgt spid="13"/>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barn(inVertical)">
                                      <p:cBhvr>
                                        <p:cTn id="34" dur="125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xit" presetSubtype="0" fill="hold" grpId="1" nodeType="clickEffect">
                                  <p:stCondLst>
                                    <p:cond delay="0"/>
                                  </p:stCondLst>
                                  <p:childTnLst>
                                    <p:animEffect transition="out" filter="fade">
                                      <p:cBhvr>
                                        <p:cTn id="38" dur="1000"/>
                                        <p:tgtEl>
                                          <p:spTgt spid="4"/>
                                        </p:tgtEl>
                                      </p:cBhvr>
                                    </p:animEffect>
                                    <p:anim calcmode="lin" valueType="num">
                                      <p:cBhvr>
                                        <p:cTn id="39" dur="1000"/>
                                        <p:tgtEl>
                                          <p:spTgt spid="4"/>
                                        </p:tgtEl>
                                        <p:attrNameLst>
                                          <p:attrName>ppt_x</p:attrName>
                                        </p:attrNameLst>
                                      </p:cBhvr>
                                      <p:tavLst>
                                        <p:tav tm="0">
                                          <p:val>
                                            <p:strVal val="ppt_x"/>
                                          </p:val>
                                        </p:tav>
                                        <p:tav tm="100000">
                                          <p:val>
                                            <p:strVal val="ppt_x"/>
                                          </p:val>
                                        </p:tav>
                                      </p:tavLst>
                                    </p:anim>
                                    <p:anim calcmode="lin" valueType="num">
                                      <p:cBhvr>
                                        <p:cTn id="40" dur="1000"/>
                                        <p:tgtEl>
                                          <p:spTgt spid="4"/>
                                        </p:tgtEl>
                                        <p:attrNameLst>
                                          <p:attrName>ppt_y</p:attrName>
                                        </p:attrNameLst>
                                      </p:cBhvr>
                                      <p:tavLst>
                                        <p:tav tm="0">
                                          <p:val>
                                            <p:strVal val="ppt_y"/>
                                          </p:val>
                                        </p:tav>
                                        <p:tav tm="100000">
                                          <p:val>
                                            <p:strVal val="ppt_y+.1"/>
                                          </p:val>
                                        </p:tav>
                                      </p:tavLst>
                                    </p:anim>
                                    <p:set>
                                      <p:cBhvr>
                                        <p:cTn id="41" dur="1" fill="hold">
                                          <p:stCondLst>
                                            <p:cond delay="999"/>
                                          </p:stCondLst>
                                        </p:cTn>
                                        <p:tgtEl>
                                          <p:spTgt spid="4"/>
                                        </p:tgtEl>
                                        <p:attrNameLst>
                                          <p:attrName>style.visibility</p:attrName>
                                        </p:attrNameLst>
                                      </p:cBhvr>
                                      <p:to>
                                        <p:strVal val="hidden"/>
                                      </p:to>
                                    </p:set>
                                  </p:childTnLst>
                                </p:cTn>
                              </p:par>
                              <p:par>
                                <p:cTn id="42" presetID="42" presetClass="exit" presetSubtype="0" fill="hold" grpId="1" nodeType="withEffect">
                                  <p:stCondLst>
                                    <p:cond delay="0"/>
                                  </p:stCondLst>
                                  <p:childTnLst>
                                    <p:animEffect transition="out" filter="fade">
                                      <p:cBhvr>
                                        <p:cTn id="43" dur="1000"/>
                                        <p:tgtEl>
                                          <p:spTgt spid="5"/>
                                        </p:tgtEl>
                                      </p:cBhvr>
                                    </p:animEffect>
                                    <p:anim calcmode="lin" valueType="num">
                                      <p:cBhvr>
                                        <p:cTn id="44" dur="1000"/>
                                        <p:tgtEl>
                                          <p:spTgt spid="5"/>
                                        </p:tgtEl>
                                        <p:attrNameLst>
                                          <p:attrName>ppt_x</p:attrName>
                                        </p:attrNameLst>
                                      </p:cBhvr>
                                      <p:tavLst>
                                        <p:tav tm="0">
                                          <p:val>
                                            <p:strVal val="ppt_x"/>
                                          </p:val>
                                        </p:tav>
                                        <p:tav tm="100000">
                                          <p:val>
                                            <p:strVal val="ppt_x"/>
                                          </p:val>
                                        </p:tav>
                                      </p:tavLst>
                                    </p:anim>
                                    <p:anim calcmode="lin" valueType="num">
                                      <p:cBhvr>
                                        <p:cTn id="45" dur="1000"/>
                                        <p:tgtEl>
                                          <p:spTgt spid="5"/>
                                        </p:tgtEl>
                                        <p:attrNameLst>
                                          <p:attrName>ppt_y</p:attrName>
                                        </p:attrNameLst>
                                      </p:cBhvr>
                                      <p:tavLst>
                                        <p:tav tm="0">
                                          <p:val>
                                            <p:strVal val="ppt_y"/>
                                          </p:val>
                                        </p:tav>
                                        <p:tav tm="100000">
                                          <p:val>
                                            <p:strVal val="ppt_y+.1"/>
                                          </p:val>
                                        </p:tav>
                                      </p:tavLst>
                                    </p:anim>
                                    <p:set>
                                      <p:cBhvr>
                                        <p:cTn id="46" dur="1" fill="hold">
                                          <p:stCondLst>
                                            <p:cond delay="999"/>
                                          </p:stCondLst>
                                        </p:cTn>
                                        <p:tgtEl>
                                          <p:spTgt spid="5"/>
                                        </p:tgtEl>
                                        <p:attrNameLst>
                                          <p:attrName>style.visibility</p:attrName>
                                        </p:attrNameLst>
                                      </p:cBhvr>
                                      <p:to>
                                        <p:strVal val="hidden"/>
                                      </p:to>
                                    </p:set>
                                  </p:childTnLst>
                                </p:cTn>
                              </p:par>
                              <p:par>
                                <p:cTn id="47" presetID="42" presetClass="exit" presetSubtype="0" fill="hold" grpId="1" nodeType="withEffect">
                                  <p:stCondLst>
                                    <p:cond delay="0"/>
                                  </p:stCondLst>
                                  <p:childTnLst>
                                    <p:animEffect transition="out" filter="fade">
                                      <p:cBhvr>
                                        <p:cTn id="48" dur="1000"/>
                                        <p:tgtEl>
                                          <p:spTgt spid="6"/>
                                        </p:tgtEl>
                                      </p:cBhvr>
                                    </p:animEffect>
                                    <p:anim calcmode="lin" valueType="num">
                                      <p:cBhvr>
                                        <p:cTn id="49" dur="1000"/>
                                        <p:tgtEl>
                                          <p:spTgt spid="6"/>
                                        </p:tgtEl>
                                        <p:attrNameLst>
                                          <p:attrName>ppt_x</p:attrName>
                                        </p:attrNameLst>
                                      </p:cBhvr>
                                      <p:tavLst>
                                        <p:tav tm="0">
                                          <p:val>
                                            <p:strVal val="ppt_x"/>
                                          </p:val>
                                        </p:tav>
                                        <p:tav tm="100000">
                                          <p:val>
                                            <p:strVal val="ppt_x"/>
                                          </p:val>
                                        </p:tav>
                                      </p:tavLst>
                                    </p:anim>
                                    <p:anim calcmode="lin" valueType="num">
                                      <p:cBhvr>
                                        <p:cTn id="50" dur="1000"/>
                                        <p:tgtEl>
                                          <p:spTgt spid="6"/>
                                        </p:tgtEl>
                                        <p:attrNameLst>
                                          <p:attrName>ppt_y</p:attrName>
                                        </p:attrNameLst>
                                      </p:cBhvr>
                                      <p:tavLst>
                                        <p:tav tm="0">
                                          <p:val>
                                            <p:strVal val="ppt_y"/>
                                          </p:val>
                                        </p:tav>
                                        <p:tav tm="100000">
                                          <p:val>
                                            <p:strVal val="ppt_y+.1"/>
                                          </p:val>
                                        </p:tav>
                                      </p:tavLst>
                                    </p:anim>
                                    <p:set>
                                      <p:cBhvr>
                                        <p:cTn id="51" dur="1" fill="hold">
                                          <p:stCondLst>
                                            <p:cond delay="999"/>
                                          </p:stCondLst>
                                        </p:cTn>
                                        <p:tgtEl>
                                          <p:spTgt spid="6"/>
                                        </p:tgtEl>
                                        <p:attrNameLst>
                                          <p:attrName>style.visibility</p:attrName>
                                        </p:attrNameLst>
                                      </p:cBhvr>
                                      <p:to>
                                        <p:strVal val="hidden"/>
                                      </p:to>
                                    </p:set>
                                  </p:childTnLst>
                                </p:cTn>
                              </p:par>
                              <p:par>
                                <p:cTn id="52" presetID="42" presetClass="exit" presetSubtype="0" fill="hold" grpId="1" nodeType="withEffect">
                                  <p:stCondLst>
                                    <p:cond delay="0"/>
                                  </p:stCondLst>
                                  <p:childTnLst>
                                    <p:animEffect transition="out" filter="fade">
                                      <p:cBhvr>
                                        <p:cTn id="53" dur="1000"/>
                                        <p:tgtEl>
                                          <p:spTgt spid="7"/>
                                        </p:tgtEl>
                                      </p:cBhvr>
                                    </p:animEffect>
                                    <p:anim calcmode="lin" valueType="num">
                                      <p:cBhvr>
                                        <p:cTn id="54" dur="1000"/>
                                        <p:tgtEl>
                                          <p:spTgt spid="7"/>
                                        </p:tgtEl>
                                        <p:attrNameLst>
                                          <p:attrName>ppt_x</p:attrName>
                                        </p:attrNameLst>
                                      </p:cBhvr>
                                      <p:tavLst>
                                        <p:tav tm="0">
                                          <p:val>
                                            <p:strVal val="ppt_x"/>
                                          </p:val>
                                        </p:tav>
                                        <p:tav tm="100000">
                                          <p:val>
                                            <p:strVal val="ppt_x"/>
                                          </p:val>
                                        </p:tav>
                                      </p:tavLst>
                                    </p:anim>
                                    <p:anim calcmode="lin" valueType="num">
                                      <p:cBhvr>
                                        <p:cTn id="55" dur="1000"/>
                                        <p:tgtEl>
                                          <p:spTgt spid="7"/>
                                        </p:tgtEl>
                                        <p:attrNameLst>
                                          <p:attrName>ppt_y</p:attrName>
                                        </p:attrNameLst>
                                      </p:cBhvr>
                                      <p:tavLst>
                                        <p:tav tm="0">
                                          <p:val>
                                            <p:strVal val="ppt_y"/>
                                          </p:val>
                                        </p:tav>
                                        <p:tav tm="100000">
                                          <p:val>
                                            <p:strVal val="ppt_y+.1"/>
                                          </p:val>
                                        </p:tav>
                                      </p:tavLst>
                                    </p:anim>
                                    <p:set>
                                      <p:cBhvr>
                                        <p:cTn id="56" dur="1" fill="hold">
                                          <p:stCondLst>
                                            <p:cond delay="999"/>
                                          </p:stCondLst>
                                        </p:cTn>
                                        <p:tgtEl>
                                          <p:spTgt spid="7"/>
                                        </p:tgtEl>
                                        <p:attrNameLst>
                                          <p:attrName>style.visibility</p:attrName>
                                        </p:attrNameLst>
                                      </p:cBhvr>
                                      <p:to>
                                        <p:strVal val="hidden"/>
                                      </p:to>
                                    </p:set>
                                  </p:childTnLst>
                                </p:cTn>
                              </p:par>
                              <p:par>
                                <p:cTn id="57" presetID="42" presetClass="exit" presetSubtype="0" fill="hold" grpId="1" nodeType="withEffect">
                                  <p:stCondLst>
                                    <p:cond delay="0"/>
                                  </p:stCondLst>
                                  <p:childTnLst>
                                    <p:animEffect transition="out" filter="fade">
                                      <p:cBhvr>
                                        <p:cTn id="58" dur="1000"/>
                                        <p:tgtEl>
                                          <p:spTgt spid="9"/>
                                        </p:tgtEl>
                                      </p:cBhvr>
                                    </p:animEffect>
                                    <p:anim calcmode="lin" valueType="num">
                                      <p:cBhvr>
                                        <p:cTn id="59" dur="1000"/>
                                        <p:tgtEl>
                                          <p:spTgt spid="9"/>
                                        </p:tgtEl>
                                        <p:attrNameLst>
                                          <p:attrName>ppt_x</p:attrName>
                                        </p:attrNameLst>
                                      </p:cBhvr>
                                      <p:tavLst>
                                        <p:tav tm="0">
                                          <p:val>
                                            <p:strVal val="ppt_x"/>
                                          </p:val>
                                        </p:tav>
                                        <p:tav tm="100000">
                                          <p:val>
                                            <p:strVal val="ppt_x"/>
                                          </p:val>
                                        </p:tav>
                                      </p:tavLst>
                                    </p:anim>
                                    <p:anim calcmode="lin" valueType="num">
                                      <p:cBhvr>
                                        <p:cTn id="60" dur="1000"/>
                                        <p:tgtEl>
                                          <p:spTgt spid="9"/>
                                        </p:tgtEl>
                                        <p:attrNameLst>
                                          <p:attrName>ppt_y</p:attrName>
                                        </p:attrNameLst>
                                      </p:cBhvr>
                                      <p:tavLst>
                                        <p:tav tm="0">
                                          <p:val>
                                            <p:strVal val="ppt_y"/>
                                          </p:val>
                                        </p:tav>
                                        <p:tav tm="100000">
                                          <p:val>
                                            <p:strVal val="ppt_y+.1"/>
                                          </p:val>
                                        </p:tav>
                                      </p:tavLst>
                                    </p:anim>
                                    <p:set>
                                      <p:cBhvr>
                                        <p:cTn id="61" dur="1" fill="hold">
                                          <p:stCondLst>
                                            <p:cond delay="999"/>
                                          </p:stCondLst>
                                        </p:cTn>
                                        <p:tgtEl>
                                          <p:spTgt spid="9"/>
                                        </p:tgtEl>
                                        <p:attrNameLst>
                                          <p:attrName>style.visibility</p:attrName>
                                        </p:attrNameLst>
                                      </p:cBhvr>
                                      <p:to>
                                        <p:strVal val="hidden"/>
                                      </p:to>
                                    </p:set>
                                  </p:childTnLst>
                                </p:cTn>
                              </p:par>
                              <p:par>
                                <p:cTn id="62" presetID="42" presetClass="exit" presetSubtype="0" fill="hold" grpId="1" nodeType="withEffect">
                                  <p:stCondLst>
                                    <p:cond delay="0"/>
                                  </p:stCondLst>
                                  <p:childTnLst>
                                    <p:animEffect transition="out" filter="fade">
                                      <p:cBhvr>
                                        <p:cTn id="63" dur="1000"/>
                                        <p:tgtEl>
                                          <p:spTgt spid="10"/>
                                        </p:tgtEl>
                                      </p:cBhvr>
                                    </p:animEffect>
                                    <p:anim calcmode="lin" valueType="num">
                                      <p:cBhvr>
                                        <p:cTn id="64" dur="1000"/>
                                        <p:tgtEl>
                                          <p:spTgt spid="10"/>
                                        </p:tgtEl>
                                        <p:attrNameLst>
                                          <p:attrName>ppt_x</p:attrName>
                                        </p:attrNameLst>
                                      </p:cBhvr>
                                      <p:tavLst>
                                        <p:tav tm="0">
                                          <p:val>
                                            <p:strVal val="ppt_x"/>
                                          </p:val>
                                        </p:tav>
                                        <p:tav tm="100000">
                                          <p:val>
                                            <p:strVal val="ppt_x"/>
                                          </p:val>
                                        </p:tav>
                                      </p:tavLst>
                                    </p:anim>
                                    <p:anim calcmode="lin" valueType="num">
                                      <p:cBhvr>
                                        <p:cTn id="65" dur="1000"/>
                                        <p:tgtEl>
                                          <p:spTgt spid="10"/>
                                        </p:tgtEl>
                                        <p:attrNameLst>
                                          <p:attrName>ppt_y</p:attrName>
                                        </p:attrNameLst>
                                      </p:cBhvr>
                                      <p:tavLst>
                                        <p:tav tm="0">
                                          <p:val>
                                            <p:strVal val="ppt_y"/>
                                          </p:val>
                                        </p:tav>
                                        <p:tav tm="100000">
                                          <p:val>
                                            <p:strVal val="ppt_y+.1"/>
                                          </p:val>
                                        </p:tav>
                                      </p:tavLst>
                                    </p:anim>
                                    <p:set>
                                      <p:cBhvr>
                                        <p:cTn id="66" dur="1" fill="hold">
                                          <p:stCondLst>
                                            <p:cond delay="999"/>
                                          </p:stCondLst>
                                        </p:cTn>
                                        <p:tgtEl>
                                          <p:spTgt spid="10"/>
                                        </p:tgtEl>
                                        <p:attrNameLst>
                                          <p:attrName>style.visibility</p:attrName>
                                        </p:attrNameLst>
                                      </p:cBhvr>
                                      <p:to>
                                        <p:strVal val="hidden"/>
                                      </p:to>
                                    </p:set>
                                  </p:childTnLst>
                                </p:cTn>
                              </p:par>
                              <p:par>
                                <p:cTn id="67" presetID="42" presetClass="exit" presetSubtype="0" fill="hold" grpId="1" nodeType="withEffect">
                                  <p:stCondLst>
                                    <p:cond delay="0"/>
                                  </p:stCondLst>
                                  <p:childTnLst>
                                    <p:animEffect transition="out" filter="fade">
                                      <p:cBhvr>
                                        <p:cTn id="68" dur="1000"/>
                                        <p:tgtEl>
                                          <p:spTgt spid="11"/>
                                        </p:tgtEl>
                                      </p:cBhvr>
                                    </p:animEffect>
                                    <p:anim calcmode="lin" valueType="num">
                                      <p:cBhvr>
                                        <p:cTn id="69" dur="1000"/>
                                        <p:tgtEl>
                                          <p:spTgt spid="11"/>
                                        </p:tgtEl>
                                        <p:attrNameLst>
                                          <p:attrName>ppt_x</p:attrName>
                                        </p:attrNameLst>
                                      </p:cBhvr>
                                      <p:tavLst>
                                        <p:tav tm="0">
                                          <p:val>
                                            <p:strVal val="ppt_x"/>
                                          </p:val>
                                        </p:tav>
                                        <p:tav tm="100000">
                                          <p:val>
                                            <p:strVal val="ppt_x"/>
                                          </p:val>
                                        </p:tav>
                                      </p:tavLst>
                                    </p:anim>
                                    <p:anim calcmode="lin" valueType="num">
                                      <p:cBhvr>
                                        <p:cTn id="70" dur="1000"/>
                                        <p:tgtEl>
                                          <p:spTgt spid="11"/>
                                        </p:tgtEl>
                                        <p:attrNameLst>
                                          <p:attrName>ppt_y</p:attrName>
                                        </p:attrNameLst>
                                      </p:cBhvr>
                                      <p:tavLst>
                                        <p:tav tm="0">
                                          <p:val>
                                            <p:strVal val="ppt_y"/>
                                          </p:val>
                                        </p:tav>
                                        <p:tav tm="100000">
                                          <p:val>
                                            <p:strVal val="ppt_y+.1"/>
                                          </p:val>
                                        </p:tav>
                                      </p:tavLst>
                                    </p:anim>
                                    <p:set>
                                      <p:cBhvr>
                                        <p:cTn id="71" dur="1" fill="hold">
                                          <p:stCondLst>
                                            <p:cond delay="999"/>
                                          </p:stCondLst>
                                        </p:cTn>
                                        <p:tgtEl>
                                          <p:spTgt spid="11"/>
                                        </p:tgtEl>
                                        <p:attrNameLst>
                                          <p:attrName>style.visibility</p:attrName>
                                        </p:attrNameLst>
                                      </p:cBhvr>
                                      <p:to>
                                        <p:strVal val="hidden"/>
                                      </p:to>
                                    </p:set>
                                  </p:childTnLst>
                                </p:cTn>
                              </p:par>
                              <p:par>
                                <p:cTn id="72" presetID="42" presetClass="exit" presetSubtype="0" fill="hold" grpId="1" nodeType="withEffect">
                                  <p:stCondLst>
                                    <p:cond delay="0"/>
                                  </p:stCondLst>
                                  <p:childTnLst>
                                    <p:animEffect transition="out" filter="fade">
                                      <p:cBhvr>
                                        <p:cTn id="73" dur="1000"/>
                                        <p:tgtEl>
                                          <p:spTgt spid="12"/>
                                        </p:tgtEl>
                                      </p:cBhvr>
                                    </p:animEffect>
                                    <p:anim calcmode="lin" valueType="num">
                                      <p:cBhvr>
                                        <p:cTn id="74" dur="1000"/>
                                        <p:tgtEl>
                                          <p:spTgt spid="12"/>
                                        </p:tgtEl>
                                        <p:attrNameLst>
                                          <p:attrName>ppt_x</p:attrName>
                                        </p:attrNameLst>
                                      </p:cBhvr>
                                      <p:tavLst>
                                        <p:tav tm="0">
                                          <p:val>
                                            <p:strVal val="ppt_x"/>
                                          </p:val>
                                        </p:tav>
                                        <p:tav tm="100000">
                                          <p:val>
                                            <p:strVal val="ppt_x"/>
                                          </p:val>
                                        </p:tav>
                                      </p:tavLst>
                                    </p:anim>
                                    <p:anim calcmode="lin" valueType="num">
                                      <p:cBhvr>
                                        <p:cTn id="75" dur="1000"/>
                                        <p:tgtEl>
                                          <p:spTgt spid="12"/>
                                        </p:tgtEl>
                                        <p:attrNameLst>
                                          <p:attrName>ppt_y</p:attrName>
                                        </p:attrNameLst>
                                      </p:cBhvr>
                                      <p:tavLst>
                                        <p:tav tm="0">
                                          <p:val>
                                            <p:strVal val="ppt_y"/>
                                          </p:val>
                                        </p:tav>
                                        <p:tav tm="100000">
                                          <p:val>
                                            <p:strVal val="ppt_y+.1"/>
                                          </p:val>
                                        </p:tav>
                                      </p:tavLst>
                                    </p:anim>
                                    <p:set>
                                      <p:cBhvr>
                                        <p:cTn id="76" dur="1" fill="hold">
                                          <p:stCondLst>
                                            <p:cond delay="999"/>
                                          </p:stCondLst>
                                        </p:cTn>
                                        <p:tgtEl>
                                          <p:spTgt spid="12"/>
                                        </p:tgtEl>
                                        <p:attrNameLst>
                                          <p:attrName>style.visibility</p:attrName>
                                        </p:attrNameLst>
                                      </p:cBhvr>
                                      <p:to>
                                        <p:strVal val="hidden"/>
                                      </p:to>
                                    </p:set>
                                  </p:childTnLst>
                                </p:cTn>
                              </p:par>
                              <p:par>
                                <p:cTn id="77" presetID="42" presetClass="exit" presetSubtype="0" fill="hold" grpId="1" nodeType="withEffect">
                                  <p:stCondLst>
                                    <p:cond delay="0"/>
                                  </p:stCondLst>
                                  <p:childTnLst>
                                    <p:animEffect transition="out" filter="fade">
                                      <p:cBhvr>
                                        <p:cTn id="78" dur="1000"/>
                                        <p:tgtEl>
                                          <p:spTgt spid="13"/>
                                        </p:tgtEl>
                                      </p:cBhvr>
                                    </p:animEffect>
                                    <p:anim calcmode="lin" valueType="num">
                                      <p:cBhvr>
                                        <p:cTn id="79" dur="1000"/>
                                        <p:tgtEl>
                                          <p:spTgt spid="13"/>
                                        </p:tgtEl>
                                        <p:attrNameLst>
                                          <p:attrName>ppt_x</p:attrName>
                                        </p:attrNameLst>
                                      </p:cBhvr>
                                      <p:tavLst>
                                        <p:tav tm="0">
                                          <p:val>
                                            <p:strVal val="ppt_x"/>
                                          </p:val>
                                        </p:tav>
                                        <p:tav tm="100000">
                                          <p:val>
                                            <p:strVal val="ppt_x"/>
                                          </p:val>
                                        </p:tav>
                                      </p:tavLst>
                                    </p:anim>
                                    <p:anim calcmode="lin" valueType="num">
                                      <p:cBhvr>
                                        <p:cTn id="80" dur="1000"/>
                                        <p:tgtEl>
                                          <p:spTgt spid="13"/>
                                        </p:tgtEl>
                                        <p:attrNameLst>
                                          <p:attrName>ppt_y</p:attrName>
                                        </p:attrNameLst>
                                      </p:cBhvr>
                                      <p:tavLst>
                                        <p:tav tm="0">
                                          <p:val>
                                            <p:strVal val="ppt_y"/>
                                          </p:val>
                                        </p:tav>
                                        <p:tav tm="100000">
                                          <p:val>
                                            <p:strVal val="ppt_y+.1"/>
                                          </p:val>
                                        </p:tav>
                                      </p:tavLst>
                                    </p:anim>
                                    <p:set>
                                      <p:cBhvr>
                                        <p:cTn id="81" dur="1" fill="hold">
                                          <p:stCondLst>
                                            <p:cond delay="999"/>
                                          </p:stCondLst>
                                        </p:cTn>
                                        <p:tgtEl>
                                          <p:spTgt spid="13"/>
                                        </p:tgtEl>
                                        <p:attrNameLst>
                                          <p:attrName>style.visibility</p:attrName>
                                        </p:attrNameLst>
                                      </p:cBhvr>
                                      <p:to>
                                        <p:strVal val="hidden"/>
                                      </p:to>
                                    </p:set>
                                  </p:childTnLst>
                                </p:cTn>
                              </p:par>
                              <p:par>
                                <p:cTn id="82" presetID="42" presetClass="exit" presetSubtype="0" fill="hold" grpId="1" nodeType="withEffect">
                                  <p:stCondLst>
                                    <p:cond delay="0"/>
                                  </p:stCondLst>
                                  <p:childTnLst>
                                    <p:animEffect transition="out" filter="fade">
                                      <p:cBhvr>
                                        <p:cTn id="83" dur="1000"/>
                                        <p:tgtEl>
                                          <p:spTgt spid="15"/>
                                        </p:tgtEl>
                                      </p:cBhvr>
                                    </p:animEffect>
                                    <p:anim calcmode="lin" valueType="num">
                                      <p:cBhvr>
                                        <p:cTn id="84" dur="1000"/>
                                        <p:tgtEl>
                                          <p:spTgt spid="15"/>
                                        </p:tgtEl>
                                        <p:attrNameLst>
                                          <p:attrName>ppt_x</p:attrName>
                                        </p:attrNameLst>
                                      </p:cBhvr>
                                      <p:tavLst>
                                        <p:tav tm="0">
                                          <p:val>
                                            <p:strVal val="ppt_x"/>
                                          </p:val>
                                        </p:tav>
                                        <p:tav tm="100000">
                                          <p:val>
                                            <p:strVal val="ppt_x"/>
                                          </p:val>
                                        </p:tav>
                                      </p:tavLst>
                                    </p:anim>
                                    <p:anim calcmode="lin" valueType="num">
                                      <p:cBhvr>
                                        <p:cTn id="85" dur="1000"/>
                                        <p:tgtEl>
                                          <p:spTgt spid="15"/>
                                        </p:tgtEl>
                                        <p:attrNameLst>
                                          <p:attrName>ppt_y</p:attrName>
                                        </p:attrNameLst>
                                      </p:cBhvr>
                                      <p:tavLst>
                                        <p:tav tm="0">
                                          <p:val>
                                            <p:strVal val="ppt_y"/>
                                          </p:val>
                                        </p:tav>
                                        <p:tav tm="100000">
                                          <p:val>
                                            <p:strVal val="ppt_y+.1"/>
                                          </p:val>
                                        </p:tav>
                                      </p:tavLst>
                                    </p:anim>
                                    <p:set>
                                      <p:cBhvr>
                                        <p:cTn id="86" dur="1" fill="hold">
                                          <p:stCondLst>
                                            <p:cond delay="999"/>
                                          </p:stCondLst>
                                        </p:cTn>
                                        <p:tgtEl>
                                          <p:spTgt spid="15"/>
                                        </p:tgtEl>
                                        <p:attrNameLst>
                                          <p:attrName>style.visibility</p:attrName>
                                        </p:attrNameLst>
                                      </p:cBhvr>
                                      <p:to>
                                        <p:strVal val="hidden"/>
                                      </p:to>
                                    </p:set>
                                  </p:childTnLst>
                                </p:cTn>
                              </p:par>
                              <p:par>
                                <p:cTn id="87" presetID="42" presetClass="entr" presetSubtype="0" fill="hold" nodeType="withEffect">
                                  <p:stCondLst>
                                    <p:cond delay="0"/>
                                  </p:stCondLst>
                                  <p:childTnLst>
                                    <p:set>
                                      <p:cBhvr>
                                        <p:cTn id="88" dur="1" fill="hold">
                                          <p:stCondLst>
                                            <p:cond delay="0"/>
                                          </p:stCondLst>
                                        </p:cTn>
                                        <p:tgtEl>
                                          <p:spTgt spid="14">
                                            <p:txEl>
                                              <p:pRg st="0" end="0"/>
                                            </p:txEl>
                                          </p:spTgt>
                                        </p:tgtEl>
                                        <p:attrNameLst>
                                          <p:attrName>style.visibility</p:attrName>
                                        </p:attrNameLst>
                                      </p:cBhvr>
                                      <p:to>
                                        <p:strVal val="visible"/>
                                      </p:to>
                                    </p:set>
                                    <p:animEffect transition="in" filter="fade">
                                      <p:cBhvr>
                                        <p:cTn id="89" dur="1000"/>
                                        <p:tgtEl>
                                          <p:spTgt spid="14">
                                            <p:txEl>
                                              <p:pRg st="0" end="0"/>
                                            </p:txEl>
                                          </p:spTgt>
                                        </p:tgtEl>
                                      </p:cBhvr>
                                    </p:animEffect>
                                    <p:anim calcmode="lin" valueType="num">
                                      <p:cBhvr>
                                        <p:cTn id="90"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1" dur="1000" fill="hold"/>
                                        <p:tgtEl>
                                          <p:spTgt spid="14">
                                            <p:txEl>
                                              <p:pRg st="0" end="0"/>
                                            </p:txEl>
                                          </p:spTgt>
                                        </p:tgtEl>
                                        <p:attrNameLst>
                                          <p:attrName>ppt_y</p:attrName>
                                        </p:attrNameLst>
                                      </p:cBhvr>
                                      <p:tavLst>
                                        <p:tav tm="0">
                                          <p:val>
                                            <p:strVal val="#ppt_y+.1"/>
                                          </p:val>
                                        </p:tav>
                                        <p:tav tm="100000">
                                          <p:val>
                                            <p:strVal val="#ppt_y"/>
                                          </p:val>
                                        </p:tav>
                                      </p:tavLst>
                                    </p:anim>
                                  </p:childTnLst>
                                </p:cTn>
                              </p:par>
                              <p:par>
                                <p:cTn id="92" presetID="42" presetClass="entr" presetSubtype="0" fill="hold" nodeType="withEffect">
                                  <p:stCondLst>
                                    <p:cond delay="0"/>
                                  </p:stCondLst>
                                  <p:childTnLst>
                                    <p:set>
                                      <p:cBhvr>
                                        <p:cTn id="93" dur="1" fill="hold">
                                          <p:stCondLst>
                                            <p:cond delay="0"/>
                                          </p:stCondLst>
                                        </p:cTn>
                                        <p:tgtEl>
                                          <p:spTgt spid="14">
                                            <p:txEl>
                                              <p:pRg st="2" end="2"/>
                                            </p:txEl>
                                          </p:spTgt>
                                        </p:tgtEl>
                                        <p:attrNameLst>
                                          <p:attrName>style.visibility</p:attrName>
                                        </p:attrNameLst>
                                      </p:cBhvr>
                                      <p:to>
                                        <p:strVal val="visible"/>
                                      </p:to>
                                    </p:set>
                                    <p:animEffect transition="in" filter="fade">
                                      <p:cBhvr>
                                        <p:cTn id="94" dur="1000"/>
                                        <p:tgtEl>
                                          <p:spTgt spid="14">
                                            <p:txEl>
                                              <p:pRg st="2" end="2"/>
                                            </p:txEl>
                                          </p:spTgt>
                                        </p:tgtEl>
                                      </p:cBhvr>
                                    </p:animEffect>
                                    <p:anim calcmode="lin" valueType="num">
                                      <p:cBhvr>
                                        <p:cTn id="95"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96" dur="1000" fill="hold"/>
                                        <p:tgtEl>
                                          <p:spTgt spid="1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7"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5" grpId="0" animBg="1"/>
      <p:bldP spid="1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451" y="1093182"/>
            <a:ext cx="11142000" cy="888868"/>
          </a:xfrm>
        </p:spPr>
        <p:txBody>
          <a:bodyPr/>
          <a:lstStyle/>
          <a:p>
            <a:r>
              <a:rPr lang="en-US" altLang="en-US" dirty="0">
                <a:solidFill>
                  <a:srgbClr val="002060"/>
                </a:solidFill>
              </a:rPr>
              <a:t>Extension of Transactional Skills into Dispute Resolution</a:t>
            </a:r>
            <a:endParaRPr lang="en-US" dirty="0"/>
          </a:p>
        </p:txBody>
      </p:sp>
      <p:sp>
        <p:nvSpPr>
          <p:cNvPr id="3" name="Content Placeholder 2"/>
          <p:cNvSpPr>
            <a:spLocks noGrp="1"/>
          </p:cNvSpPr>
          <p:nvPr>
            <p:ph sz="quarter" idx="10"/>
          </p:nvPr>
        </p:nvSpPr>
        <p:spPr>
          <a:xfrm>
            <a:off x="506420" y="1982050"/>
            <a:ext cx="11142248" cy="4615093"/>
          </a:xfrm>
        </p:spPr>
        <p:txBody>
          <a:bodyPr/>
          <a:lstStyle/>
          <a:p>
            <a:r>
              <a:rPr lang="en-US" altLang="en-US" sz="2300" b="1" i="1" dirty="0"/>
              <a:t>Risks</a:t>
            </a:r>
            <a:r>
              <a:rPr lang="en-US" altLang="en-US" sz="2300" dirty="0"/>
              <a:t> </a:t>
            </a:r>
            <a:r>
              <a:rPr lang="en-US" altLang="en-US" sz="2300" dirty="0" smtClean="0"/>
              <a:t>require </a:t>
            </a:r>
            <a:r>
              <a:rPr lang="en-US" altLang="en-US" sz="2300" dirty="0"/>
              <a:t>managing in every business transaction</a:t>
            </a:r>
          </a:p>
          <a:p>
            <a:endParaRPr lang="en-US" altLang="en-US" sz="600" dirty="0"/>
          </a:p>
          <a:p>
            <a:r>
              <a:rPr lang="en-US" altLang="en-US" sz="2300" dirty="0"/>
              <a:t>Helping clients </a:t>
            </a:r>
            <a:r>
              <a:rPr lang="en-US" altLang="en-US" sz="2300" b="1" dirty="0"/>
              <a:t>identify </a:t>
            </a:r>
            <a:r>
              <a:rPr lang="en-US" altLang="en-US" sz="2300" dirty="0"/>
              <a:t>/ </a:t>
            </a:r>
            <a:r>
              <a:rPr lang="en-US" altLang="en-US" sz="2300" b="1" dirty="0"/>
              <a:t>manage</a:t>
            </a:r>
            <a:r>
              <a:rPr lang="en-US" altLang="en-US" sz="2300" dirty="0"/>
              <a:t> risks is essential function of business </a:t>
            </a:r>
            <a:r>
              <a:rPr lang="en-US" altLang="en-US" sz="2300" dirty="0" smtClean="0"/>
              <a:t>lawyers</a:t>
            </a:r>
          </a:p>
          <a:p>
            <a:endParaRPr lang="en-US" altLang="en-US" sz="1200" dirty="0" smtClean="0"/>
          </a:p>
          <a:p>
            <a:pPr lvl="1"/>
            <a:r>
              <a:rPr lang="en-US" altLang="en-US" sz="2200" dirty="0" smtClean="0"/>
              <a:t>Ask “</a:t>
            </a:r>
            <a:r>
              <a:rPr lang="en-US" altLang="en-US" sz="2200" b="1" dirty="0" smtClean="0"/>
              <a:t>what if</a:t>
            </a:r>
            <a:r>
              <a:rPr lang="en-US" altLang="en-US" sz="2200" dirty="0" smtClean="0"/>
              <a:t>”</a:t>
            </a:r>
            <a:endParaRPr lang="en-US" altLang="en-US" sz="2200" dirty="0"/>
          </a:p>
          <a:p>
            <a:endParaRPr lang="en-US" altLang="en-US" sz="1200" dirty="0"/>
          </a:p>
          <a:p>
            <a:r>
              <a:rPr lang="en-US" altLang="en-US" sz="2300" dirty="0"/>
              <a:t>Value not just in identifying </a:t>
            </a:r>
            <a:r>
              <a:rPr lang="en-US" altLang="en-US" sz="2300" u="sng" dirty="0"/>
              <a:t>all</a:t>
            </a:r>
            <a:r>
              <a:rPr lang="en-US" altLang="en-US" sz="2300" dirty="0"/>
              <a:t> possible risks, but identifying most significant risks </a:t>
            </a:r>
          </a:p>
          <a:p>
            <a:endParaRPr lang="en-US" altLang="en-US" sz="1600" dirty="0"/>
          </a:p>
          <a:p>
            <a:pPr lvl="1"/>
            <a:r>
              <a:rPr lang="en-US" altLang="en-US" sz="1900" dirty="0"/>
              <a:t>Advise clients on </a:t>
            </a:r>
            <a:endParaRPr lang="en-US" altLang="en-US" sz="1900" dirty="0" smtClean="0"/>
          </a:p>
          <a:p>
            <a:pPr marL="514350" lvl="1" indent="0">
              <a:buNone/>
            </a:pPr>
            <a:endParaRPr lang="en-US" altLang="en-US" sz="1000" dirty="0" smtClean="0"/>
          </a:p>
          <a:p>
            <a:pPr marL="514350" lvl="1" indent="0">
              <a:buNone/>
            </a:pPr>
            <a:r>
              <a:rPr lang="en-US" altLang="en-US" sz="1900" dirty="0"/>
              <a:t> </a:t>
            </a:r>
            <a:r>
              <a:rPr lang="en-US" altLang="en-US" sz="1900" dirty="0" smtClean="0"/>
              <a:t>    (</a:t>
            </a:r>
            <a:r>
              <a:rPr lang="en-US" altLang="en-US" sz="1900" dirty="0"/>
              <a:t>i) </a:t>
            </a:r>
            <a:r>
              <a:rPr lang="en-US" altLang="en-US" sz="1900" b="1" i="1" dirty="0"/>
              <a:t>probabilities</a:t>
            </a:r>
            <a:r>
              <a:rPr lang="en-US" altLang="en-US" sz="1900" dirty="0"/>
              <a:t> associated with particular risk, and </a:t>
            </a:r>
            <a:endParaRPr lang="en-US" altLang="en-US" sz="1900" dirty="0" smtClean="0"/>
          </a:p>
          <a:p>
            <a:pPr marL="514350" lvl="1" indent="0">
              <a:buNone/>
            </a:pPr>
            <a:r>
              <a:rPr lang="en-US" altLang="en-US" sz="1900" dirty="0" smtClean="0"/>
              <a:t>     (</a:t>
            </a:r>
            <a:r>
              <a:rPr lang="en-US" altLang="en-US" sz="1900" dirty="0"/>
              <a:t>ii) </a:t>
            </a:r>
            <a:r>
              <a:rPr lang="en-US" altLang="en-US" sz="1900" b="1" dirty="0"/>
              <a:t>consequences</a:t>
            </a:r>
            <a:r>
              <a:rPr lang="en-US" altLang="en-US" sz="1900" dirty="0"/>
              <a:t> – allows client to better price risk and decide how to address it</a:t>
            </a:r>
          </a:p>
          <a:p>
            <a:endParaRPr lang="en-US" altLang="en-US" sz="1100" dirty="0"/>
          </a:p>
          <a:p>
            <a:r>
              <a:rPr lang="en-US" altLang="en-US" sz="2300" b="1" dirty="0"/>
              <a:t>Extend this mind-set into dispute resolution</a:t>
            </a:r>
          </a:p>
          <a:p>
            <a:endParaRPr lang="en-US" dirty="0"/>
          </a:p>
        </p:txBody>
      </p:sp>
      <p:sp>
        <p:nvSpPr>
          <p:cNvPr id="4" name="TextBox 3"/>
          <p:cNvSpPr txBox="1"/>
          <p:nvPr/>
        </p:nvSpPr>
        <p:spPr>
          <a:xfrm>
            <a:off x="3539851" y="2870918"/>
            <a:ext cx="5029200" cy="1778000"/>
          </a:xfrm>
          <a:prstGeom prst="rect">
            <a:avLst/>
          </a:prstGeom>
          <a:solidFill>
            <a:srgbClr val="F6FCB8"/>
          </a:solidFill>
          <a:ln>
            <a:solidFill>
              <a:schemeClr val="tx1"/>
            </a:solidFill>
          </a:ln>
        </p:spPr>
        <p:txBody>
          <a:bodyPr>
            <a:spAutoFit/>
          </a:bodyPr>
          <a:lstStyle/>
          <a:p>
            <a:pPr algn="ctr">
              <a:defRPr/>
            </a:pPr>
            <a:endParaRPr lang="en-US" sz="700" b="1" dirty="0">
              <a:latin typeface="Times New Roman" panose="02020603050405020304" pitchFamily="18" charset="0"/>
              <a:cs typeface="Times New Roman" panose="02020603050405020304" pitchFamily="18" charset="0"/>
            </a:endParaRPr>
          </a:p>
          <a:p>
            <a:pPr algn="ctr">
              <a:defRPr/>
            </a:pPr>
            <a:r>
              <a:rPr lang="en-US" sz="2600" b="1" dirty="0">
                <a:latin typeface="Times New Roman" panose="02020603050405020304" pitchFamily="18" charset="0"/>
                <a:cs typeface="Times New Roman" panose="02020603050405020304" pitchFamily="18" charset="0"/>
              </a:rPr>
              <a:t>Golden Rule:</a:t>
            </a:r>
          </a:p>
          <a:p>
            <a:pPr algn="ctr">
              <a:defRPr/>
            </a:pPr>
            <a:endParaRPr lang="en-US" sz="1000" b="1" dirty="0">
              <a:latin typeface="Times New Roman" panose="02020603050405020304" pitchFamily="18" charset="0"/>
              <a:cs typeface="Times New Roman" panose="02020603050405020304" pitchFamily="18" charset="0"/>
            </a:endParaRPr>
          </a:p>
          <a:p>
            <a:pPr algn="ctr">
              <a:defRPr/>
            </a:pPr>
            <a:r>
              <a:rPr lang="en-US" sz="2600" b="1" dirty="0">
                <a:latin typeface="Times New Roman" panose="02020603050405020304" pitchFamily="18" charset="0"/>
                <a:cs typeface="Times New Roman" panose="02020603050405020304" pitchFamily="18" charset="0"/>
              </a:rPr>
              <a:t>Maximize value while </a:t>
            </a:r>
          </a:p>
          <a:p>
            <a:pPr algn="ctr">
              <a:defRPr/>
            </a:pPr>
            <a:r>
              <a:rPr lang="en-US" sz="2600" b="1" dirty="0">
                <a:latin typeface="Times New Roman" panose="02020603050405020304" pitchFamily="18" charset="0"/>
                <a:cs typeface="Times New Roman" panose="02020603050405020304" pitchFamily="18" charset="0"/>
              </a:rPr>
              <a:t>minimizing risk</a:t>
            </a:r>
          </a:p>
          <a:p>
            <a:pPr algn="ctr">
              <a:defRPr/>
            </a:pPr>
            <a:endParaRPr lang="en-US" sz="105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
          </p:nvPr>
        </p:nvSpPr>
        <p:spPr/>
        <p:txBody>
          <a:bodyPr/>
          <a:lstStyle/>
          <a:p>
            <a:r>
              <a:rPr lang="en-US" dirty="0" smtClean="0"/>
              <a:t>-</a:t>
            </a:r>
            <a:fld id="{9066CA1A-F649-4A90-A78B-26FF351A1AF2}" type="slidenum">
              <a:rPr lang="en-US" smtClean="0"/>
              <a:t>8</a:t>
            </a:fld>
            <a:r>
              <a:rPr lang="en-US" dirty="0" smtClean="0"/>
              <a:t>-</a:t>
            </a:r>
            <a:endParaRPr lang="en-US" dirty="0"/>
          </a:p>
        </p:txBody>
      </p:sp>
    </p:spTree>
    <p:extLst>
      <p:ext uri="{BB962C8B-B14F-4D97-AF65-F5344CB8AC3E}">
        <p14:creationId xmlns:p14="http://schemas.microsoft.com/office/powerpoint/2010/main" val="1936742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nodeType="clickEffect">
                                  <p:stCondLst>
                                    <p:cond delay="0"/>
                                  </p:stCondLst>
                                  <p:childTnLst>
                                    <p:animEffect transition="out" filter="fade">
                                      <p:cBhvr>
                                        <p:cTn id="6" dur="1000"/>
                                        <p:tgtEl>
                                          <p:spTgt spid="3">
                                            <p:txEl>
                                              <p:pRg st="0" end="0"/>
                                            </p:txEl>
                                          </p:spTgt>
                                        </p:tgtEl>
                                      </p:cBhvr>
                                    </p:animEffect>
                                    <p:anim calcmode="lin" valueType="num">
                                      <p:cBhvr>
                                        <p:cTn id="7"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8" dur="1000"/>
                                        <p:tgtEl>
                                          <p:spTgt spid="3">
                                            <p:txEl>
                                              <p:pRg st="0" end="0"/>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3">
                                            <p:txEl>
                                              <p:pRg st="0" end="0"/>
                                            </p:txEl>
                                          </p:spTgt>
                                        </p:tgtEl>
                                        <p:attrNameLst>
                                          <p:attrName>style.visibility</p:attrName>
                                        </p:attrNameLst>
                                      </p:cBhvr>
                                      <p:to>
                                        <p:strVal val="hidden"/>
                                      </p:to>
                                    </p:set>
                                  </p:childTnLst>
                                </p:cTn>
                              </p:par>
                              <p:par>
                                <p:cTn id="10" presetID="42" presetClass="exit" presetSubtype="0" fill="hold" nodeType="withEffect">
                                  <p:stCondLst>
                                    <p:cond delay="0"/>
                                  </p:stCondLst>
                                  <p:childTnLst>
                                    <p:animEffect transition="out" filter="fade">
                                      <p:cBhvr>
                                        <p:cTn id="11" dur="1000"/>
                                        <p:tgtEl>
                                          <p:spTgt spid="3">
                                            <p:txEl>
                                              <p:pRg st="2" end="2"/>
                                            </p:txEl>
                                          </p:spTgt>
                                        </p:tgtEl>
                                      </p:cBhvr>
                                    </p:animEffect>
                                    <p:anim calcmode="lin" valueType="num">
                                      <p:cBhvr>
                                        <p:cTn id="12" dur="1000"/>
                                        <p:tgtEl>
                                          <p:spTgt spid="3">
                                            <p:txEl>
                                              <p:pRg st="2" end="2"/>
                                            </p:txEl>
                                          </p:spTgt>
                                        </p:tgtEl>
                                        <p:attrNameLst>
                                          <p:attrName>ppt_x</p:attrName>
                                        </p:attrNameLst>
                                      </p:cBhvr>
                                      <p:tavLst>
                                        <p:tav tm="0">
                                          <p:val>
                                            <p:strVal val="ppt_x"/>
                                          </p:val>
                                        </p:tav>
                                        <p:tav tm="100000">
                                          <p:val>
                                            <p:strVal val="ppt_x"/>
                                          </p:val>
                                        </p:tav>
                                      </p:tavLst>
                                    </p:anim>
                                    <p:anim calcmode="lin" valueType="num">
                                      <p:cBhvr>
                                        <p:cTn id="13" dur="1000"/>
                                        <p:tgtEl>
                                          <p:spTgt spid="3">
                                            <p:txEl>
                                              <p:pRg st="2" end="2"/>
                                            </p:txEl>
                                          </p:spTgt>
                                        </p:tgtEl>
                                        <p:attrNameLst>
                                          <p:attrName>ppt_y</p:attrName>
                                        </p:attrNameLst>
                                      </p:cBhvr>
                                      <p:tavLst>
                                        <p:tav tm="0">
                                          <p:val>
                                            <p:strVal val="ppt_y"/>
                                          </p:val>
                                        </p:tav>
                                        <p:tav tm="100000">
                                          <p:val>
                                            <p:strVal val="ppt_y+.1"/>
                                          </p:val>
                                        </p:tav>
                                      </p:tavLst>
                                    </p:anim>
                                    <p:set>
                                      <p:cBhvr>
                                        <p:cTn id="14" dur="1" fill="hold">
                                          <p:stCondLst>
                                            <p:cond delay="999"/>
                                          </p:stCondLst>
                                        </p:cTn>
                                        <p:tgtEl>
                                          <p:spTgt spid="3">
                                            <p:txEl>
                                              <p:pRg st="2" end="2"/>
                                            </p:txEl>
                                          </p:spTgt>
                                        </p:tgtEl>
                                        <p:attrNameLst>
                                          <p:attrName>style.visibility</p:attrName>
                                        </p:attrNameLst>
                                      </p:cBhvr>
                                      <p:to>
                                        <p:strVal val="hidden"/>
                                      </p:to>
                                    </p:set>
                                  </p:childTnLst>
                                </p:cTn>
                              </p:par>
                              <p:par>
                                <p:cTn id="15" presetID="42" presetClass="exit" presetSubtype="0" fill="hold" nodeType="withEffect">
                                  <p:stCondLst>
                                    <p:cond delay="0"/>
                                  </p:stCondLst>
                                  <p:childTnLst>
                                    <p:animEffect transition="out" filter="fade">
                                      <p:cBhvr>
                                        <p:cTn id="16" dur="1000"/>
                                        <p:tgtEl>
                                          <p:spTgt spid="3">
                                            <p:txEl>
                                              <p:pRg st="4" end="4"/>
                                            </p:txEl>
                                          </p:spTgt>
                                        </p:tgtEl>
                                      </p:cBhvr>
                                    </p:animEffect>
                                    <p:anim calcmode="lin" valueType="num">
                                      <p:cBhvr>
                                        <p:cTn id="17"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18" dur="1000"/>
                                        <p:tgtEl>
                                          <p:spTgt spid="3">
                                            <p:txEl>
                                              <p:pRg st="4" end="4"/>
                                            </p:txEl>
                                          </p:spTgt>
                                        </p:tgtEl>
                                        <p:attrNameLst>
                                          <p:attrName>ppt_y</p:attrName>
                                        </p:attrNameLst>
                                      </p:cBhvr>
                                      <p:tavLst>
                                        <p:tav tm="0">
                                          <p:val>
                                            <p:strVal val="ppt_y"/>
                                          </p:val>
                                        </p:tav>
                                        <p:tav tm="100000">
                                          <p:val>
                                            <p:strVal val="ppt_y+.1"/>
                                          </p:val>
                                        </p:tav>
                                      </p:tavLst>
                                    </p:anim>
                                    <p:set>
                                      <p:cBhvr>
                                        <p:cTn id="19" dur="1" fill="hold">
                                          <p:stCondLst>
                                            <p:cond delay="999"/>
                                          </p:stCondLst>
                                        </p:cTn>
                                        <p:tgtEl>
                                          <p:spTgt spid="3">
                                            <p:txEl>
                                              <p:pRg st="4" end="4"/>
                                            </p:txEl>
                                          </p:spTgt>
                                        </p:tgtEl>
                                        <p:attrNameLst>
                                          <p:attrName>style.visibility</p:attrName>
                                        </p:attrNameLst>
                                      </p:cBhvr>
                                      <p:to>
                                        <p:strVal val="hidden"/>
                                      </p:to>
                                    </p:set>
                                  </p:childTnLst>
                                </p:cTn>
                              </p:par>
                              <p:par>
                                <p:cTn id="20" presetID="42" presetClass="exit" presetSubtype="0" fill="hold" nodeType="withEffect">
                                  <p:stCondLst>
                                    <p:cond delay="0"/>
                                  </p:stCondLst>
                                  <p:childTnLst>
                                    <p:animEffect transition="out" filter="fade">
                                      <p:cBhvr>
                                        <p:cTn id="21" dur="1000"/>
                                        <p:tgtEl>
                                          <p:spTgt spid="3">
                                            <p:txEl>
                                              <p:pRg st="6" end="6"/>
                                            </p:txEl>
                                          </p:spTgt>
                                        </p:tgtEl>
                                      </p:cBhvr>
                                    </p:animEffect>
                                    <p:anim calcmode="lin" valueType="num">
                                      <p:cBhvr>
                                        <p:cTn id="22" dur="1000"/>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p:tgtEl>
                                          <p:spTgt spid="3">
                                            <p:txEl>
                                              <p:pRg st="6" end="6"/>
                                            </p:txEl>
                                          </p:spTgt>
                                        </p:tgtEl>
                                        <p:attrNameLst>
                                          <p:attrName>ppt_y</p:attrName>
                                        </p:attrNameLst>
                                      </p:cBhvr>
                                      <p:tavLst>
                                        <p:tav tm="0">
                                          <p:val>
                                            <p:strVal val="ppt_y"/>
                                          </p:val>
                                        </p:tav>
                                        <p:tav tm="100000">
                                          <p:val>
                                            <p:strVal val="ppt_y+.1"/>
                                          </p:val>
                                        </p:tav>
                                      </p:tavLst>
                                    </p:anim>
                                    <p:set>
                                      <p:cBhvr>
                                        <p:cTn id="24" dur="1" fill="hold">
                                          <p:stCondLst>
                                            <p:cond delay="999"/>
                                          </p:stCondLst>
                                        </p:cTn>
                                        <p:tgtEl>
                                          <p:spTgt spid="3">
                                            <p:txEl>
                                              <p:pRg st="6" end="6"/>
                                            </p:txEl>
                                          </p:spTgt>
                                        </p:tgtEl>
                                        <p:attrNameLst>
                                          <p:attrName>style.visibility</p:attrName>
                                        </p:attrNameLst>
                                      </p:cBhvr>
                                      <p:to>
                                        <p:strVal val="hidden"/>
                                      </p:to>
                                    </p:set>
                                  </p:childTnLst>
                                </p:cTn>
                              </p:par>
                              <p:par>
                                <p:cTn id="25" presetID="42" presetClass="exit" presetSubtype="0" fill="hold" nodeType="withEffect">
                                  <p:stCondLst>
                                    <p:cond delay="0"/>
                                  </p:stCondLst>
                                  <p:childTnLst>
                                    <p:animEffect transition="out" filter="fade">
                                      <p:cBhvr>
                                        <p:cTn id="26" dur="1000"/>
                                        <p:tgtEl>
                                          <p:spTgt spid="3">
                                            <p:txEl>
                                              <p:pRg st="8" end="8"/>
                                            </p:txEl>
                                          </p:spTgt>
                                        </p:tgtEl>
                                      </p:cBhvr>
                                    </p:animEffect>
                                    <p:anim calcmode="lin" valueType="num">
                                      <p:cBhvr>
                                        <p:cTn id="27" dur="1000"/>
                                        <p:tgtEl>
                                          <p:spTgt spid="3">
                                            <p:txEl>
                                              <p:pRg st="8" end="8"/>
                                            </p:txEl>
                                          </p:spTgt>
                                        </p:tgtEl>
                                        <p:attrNameLst>
                                          <p:attrName>ppt_x</p:attrName>
                                        </p:attrNameLst>
                                      </p:cBhvr>
                                      <p:tavLst>
                                        <p:tav tm="0">
                                          <p:val>
                                            <p:strVal val="ppt_x"/>
                                          </p:val>
                                        </p:tav>
                                        <p:tav tm="100000">
                                          <p:val>
                                            <p:strVal val="ppt_x"/>
                                          </p:val>
                                        </p:tav>
                                      </p:tavLst>
                                    </p:anim>
                                    <p:anim calcmode="lin" valueType="num">
                                      <p:cBhvr>
                                        <p:cTn id="28" dur="1000"/>
                                        <p:tgtEl>
                                          <p:spTgt spid="3">
                                            <p:txEl>
                                              <p:pRg st="8" end="8"/>
                                            </p:txEl>
                                          </p:spTgt>
                                        </p:tgtEl>
                                        <p:attrNameLst>
                                          <p:attrName>ppt_y</p:attrName>
                                        </p:attrNameLst>
                                      </p:cBhvr>
                                      <p:tavLst>
                                        <p:tav tm="0">
                                          <p:val>
                                            <p:strVal val="ppt_y"/>
                                          </p:val>
                                        </p:tav>
                                        <p:tav tm="100000">
                                          <p:val>
                                            <p:strVal val="ppt_y+.1"/>
                                          </p:val>
                                        </p:tav>
                                      </p:tavLst>
                                    </p:anim>
                                    <p:set>
                                      <p:cBhvr>
                                        <p:cTn id="29" dur="1" fill="hold">
                                          <p:stCondLst>
                                            <p:cond delay="999"/>
                                          </p:stCondLst>
                                        </p:cTn>
                                        <p:tgtEl>
                                          <p:spTgt spid="3">
                                            <p:txEl>
                                              <p:pRg st="8" end="8"/>
                                            </p:txEl>
                                          </p:spTgt>
                                        </p:tgtEl>
                                        <p:attrNameLst>
                                          <p:attrName>style.visibility</p:attrName>
                                        </p:attrNameLst>
                                      </p:cBhvr>
                                      <p:to>
                                        <p:strVal val="hidden"/>
                                      </p:to>
                                    </p:set>
                                  </p:childTnLst>
                                </p:cTn>
                              </p:par>
                              <p:par>
                                <p:cTn id="30" presetID="42" presetClass="exit" presetSubtype="0" fill="hold" nodeType="withEffect">
                                  <p:stCondLst>
                                    <p:cond delay="0"/>
                                  </p:stCondLst>
                                  <p:childTnLst>
                                    <p:animEffect transition="out" filter="fade">
                                      <p:cBhvr>
                                        <p:cTn id="31" dur="1000"/>
                                        <p:tgtEl>
                                          <p:spTgt spid="3">
                                            <p:txEl>
                                              <p:pRg st="10" end="10"/>
                                            </p:txEl>
                                          </p:spTgt>
                                        </p:tgtEl>
                                      </p:cBhvr>
                                    </p:animEffect>
                                    <p:anim calcmode="lin" valueType="num">
                                      <p:cBhvr>
                                        <p:cTn id="32" dur="1000"/>
                                        <p:tgtEl>
                                          <p:spTgt spid="3">
                                            <p:txEl>
                                              <p:pRg st="10" end="10"/>
                                            </p:txEl>
                                          </p:spTgt>
                                        </p:tgtEl>
                                        <p:attrNameLst>
                                          <p:attrName>ppt_x</p:attrName>
                                        </p:attrNameLst>
                                      </p:cBhvr>
                                      <p:tavLst>
                                        <p:tav tm="0">
                                          <p:val>
                                            <p:strVal val="ppt_x"/>
                                          </p:val>
                                        </p:tav>
                                        <p:tav tm="100000">
                                          <p:val>
                                            <p:strVal val="ppt_x"/>
                                          </p:val>
                                        </p:tav>
                                      </p:tavLst>
                                    </p:anim>
                                    <p:anim calcmode="lin" valueType="num">
                                      <p:cBhvr>
                                        <p:cTn id="33" dur="1000"/>
                                        <p:tgtEl>
                                          <p:spTgt spid="3">
                                            <p:txEl>
                                              <p:pRg st="10" end="10"/>
                                            </p:txEl>
                                          </p:spTgt>
                                        </p:tgtEl>
                                        <p:attrNameLst>
                                          <p:attrName>ppt_y</p:attrName>
                                        </p:attrNameLst>
                                      </p:cBhvr>
                                      <p:tavLst>
                                        <p:tav tm="0">
                                          <p:val>
                                            <p:strVal val="ppt_y"/>
                                          </p:val>
                                        </p:tav>
                                        <p:tav tm="100000">
                                          <p:val>
                                            <p:strVal val="ppt_y+.1"/>
                                          </p:val>
                                        </p:tav>
                                      </p:tavLst>
                                    </p:anim>
                                    <p:set>
                                      <p:cBhvr>
                                        <p:cTn id="34" dur="1" fill="hold">
                                          <p:stCondLst>
                                            <p:cond delay="999"/>
                                          </p:stCondLst>
                                        </p:cTn>
                                        <p:tgtEl>
                                          <p:spTgt spid="3">
                                            <p:txEl>
                                              <p:pRg st="10" end="10"/>
                                            </p:txEl>
                                          </p:spTgt>
                                        </p:tgtEl>
                                        <p:attrNameLst>
                                          <p:attrName>style.visibility</p:attrName>
                                        </p:attrNameLst>
                                      </p:cBhvr>
                                      <p:to>
                                        <p:strVal val="hidden"/>
                                      </p:to>
                                    </p:set>
                                  </p:childTnLst>
                                </p:cTn>
                              </p:par>
                              <p:par>
                                <p:cTn id="35" presetID="42" presetClass="exit" presetSubtype="0" fill="hold" nodeType="withEffect">
                                  <p:stCondLst>
                                    <p:cond delay="0"/>
                                  </p:stCondLst>
                                  <p:childTnLst>
                                    <p:animEffect transition="out" filter="fade">
                                      <p:cBhvr>
                                        <p:cTn id="36" dur="1000"/>
                                        <p:tgtEl>
                                          <p:spTgt spid="3">
                                            <p:txEl>
                                              <p:pRg st="11" end="11"/>
                                            </p:txEl>
                                          </p:spTgt>
                                        </p:tgtEl>
                                      </p:cBhvr>
                                    </p:animEffect>
                                    <p:anim calcmode="lin" valueType="num">
                                      <p:cBhvr>
                                        <p:cTn id="37" dur="1000"/>
                                        <p:tgtEl>
                                          <p:spTgt spid="3">
                                            <p:txEl>
                                              <p:pRg st="11" end="11"/>
                                            </p:txEl>
                                          </p:spTgt>
                                        </p:tgtEl>
                                        <p:attrNameLst>
                                          <p:attrName>ppt_x</p:attrName>
                                        </p:attrNameLst>
                                      </p:cBhvr>
                                      <p:tavLst>
                                        <p:tav tm="0">
                                          <p:val>
                                            <p:strVal val="ppt_x"/>
                                          </p:val>
                                        </p:tav>
                                        <p:tav tm="100000">
                                          <p:val>
                                            <p:strVal val="ppt_x"/>
                                          </p:val>
                                        </p:tav>
                                      </p:tavLst>
                                    </p:anim>
                                    <p:anim calcmode="lin" valueType="num">
                                      <p:cBhvr>
                                        <p:cTn id="38" dur="1000"/>
                                        <p:tgtEl>
                                          <p:spTgt spid="3">
                                            <p:txEl>
                                              <p:pRg st="11" end="11"/>
                                            </p:txEl>
                                          </p:spTgt>
                                        </p:tgtEl>
                                        <p:attrNameLst>
                                          <p:attrName>ppt_y</p:attrName>
                                        </p:attrNameLst>
                                      </p:cBhvr>
                                      <p:tavLst>
                                        <p:tav tm="0">
                                          <p:val>
                                            <p:strVal val="ppt_y"/>
                                          </p:val>
                                        </p:tav>
                                        <p:tav tm="100000">
                                          <p:val>
                                            <p:strVal val="ppt_y+.1"/>
                                          </p:val>
                                        </p:tav>
                                      </p:tavLst>
                                    </p:anim>
                                    <p:set>
                                      <p:cBhvr>
                                        <p:cTn id="39" dur="1" fill="hold">
                                          <p:stCondLst>
                                            <p:cond delay="999"/>
                                          </p:stCondLst>
                                        </p:cTn>
                                        <p:tgtEl>
                                          <p:spTgt spid="3">
                                            <p:txEl>
                                              <p:pRg st="11" end="11"/>
                                            </p:txEl>
                                          </p:spTgt>
                                        </p:tgtEl>
                                        <p:attrNameLst>
                                          <p:attrName>style.visibility</p:attrName>
                                        </p:attrNameLst>
                                      </p:cBhvr>
                                      <p:to>
                                        <p:strVal val="hidden"/>
                                      </p:to>
                                    </p:set>
                                  </p:childTnLst>
                                </p:cTn>
                              </p:par>
                              <p:par>
                                <p:cTn id="40" presetID="42" presetClass="exit" presetSubtype="0" fill="hold" nodeType="withEffect">
                                  <p:stCondLst>
                                    <p:cond delay="0"/>
                                  </p:stCondLst>
                                  <p:childTnLst>
                                    <p:animEffect transition="out" filter="fade">
                                      <p:cBhvr>
                                        <p:cTn id="41" dur="1000"/>
                                        <p:tgtEl>
                                          <p:spTgt spid="3">
                                            <p:txEl>
                                              <p:pRg st="13" end="13"/>
                                            </p:txEl>
                                          </p:spTgt>
                                        </p:tgtEl>
                                      </p:cBhvr>
                                    </p:animEffect>
                                    <p:anim calcmode="lin" valueType="num">
                                      <p:cBhvr>
                                        <p:cTn id="42" dur="1000"/>
                                        <p:tgtEl>
                                          <p:spTgt spid="3">
                                            <p:txEl>
                                              <p:pRg st="13" end="13"/>
                                            </p:txEl>
                                          </p:spTgt>
                                        </p:tgtEl>
                                        <p:attrNameLst>
                                          <p:attrName>ppt_x</p:attrName>
                                        </p:attrNameLst>
                                      </p:cBhvr>
                                      <p:tavLst>
                                        <p:tav tm="0">
                                          <p:val>
                                            <p:strVal val="ppt_x"/>
                                          </p:val>
                                        </p:tav>
                                        <p:tav tm="100000">
                                          <p:val>
                                            <p:strVal val="ppt_x"/>
                                          </p:val>
                                        </p:tav>
                                      </p:tavLst>
                                    </p:anim>
                                    <p:anim calcmode="lin" valueType="num">
                                      <p:cBhvr>
                                        <p:cTn id="43" dur="1000"/>
                                        <p:tgtEl>
                                          <p:spTgt spid="3">
                                            <p:txEl>
                                              <p:pRg st="13" end="13"/>
                                            </p:txEl>
                                          </p:spTgt>
                                        </p:tgtEl>
                                        <p:attrNameLst>
                                          <p:attrName>ppt_y</p:attrName>
                                        </p:attrNameLst>
                                      </p:cBhvr>
                                      <p:tavLst>
                                        <p:tav tm="0">
                                          <p:val>
                                            <p:strVal val="ppt_y"/>
                                          </p:val>
                                        </p:tav>
                                        <p:tav tm="100000">
                                          <p:val>
                                            <p:strVal val="ppt_y+.1"/>
                                          </p:val>
                                        </p:tav>
                                      </p:tavLst>
                                    </p:anim>
                                    <p:set>
                                      <p:cBhvr>
                                        <p:cTn id="44" dur="1" fill="hold">
                                          <p:stCondLst>
                                            <p:cond delay="999"/>
                                          </p:stCondLst>
                                        </p:cTn>
                                        <p:tgtEl>
                                          <p:spTgt spid="3">
                                            <p:txEl>
                                              <p:pRg st="13" end="13"/>
                                            </p:txEl>
                                          </p:spTgt>
                                        </p:tgtEl>
                                        <p:attrNameLst>
                                          <p:attrName>style.visibility</p:attrName>
                                        </p:attrNameLst>
                                      </p:cBhvr>
                                      <p:to>
                                        <p:strVal val="hidden"/>
                                      </p:to>
                                    </p:set>
                                  </p:childTnLst>
                                </p:cTn>
                              </p:par>
                              <p:par>
                                <p:cTn id="45" presetID="42"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fade">
                                      <p:cBhvr>
                                        <p:cTn id="47" dur="1000"/>
                                        <p:tgtEl>
                                          <p:spTgt spid="4"/>
                                        </p:tgtEl>
                                      </p:cBhvr>
                                    </p:animEffect>
                                    <p:anim calcmode="lin" valueType="num">
                                      <p:cBhvr>
                                        <p:cTn id="48" dur="1000" fill="hold"/>
                                        <p:tgtEl>
                                          <p:spTgt spid="4"/>
                                        </p:tgtEl>
                                        <p:attrNameLst>
                                          <p:attrName>ppt_x</p:attrName>
                                        </p:attrNameLst>
                                      </p:cBhvr>
                                      <p:tavLst>
                                        <p:tav tm="0">
                                          <p:val>
                                            <p:strVal val="#ppt_x"/>
                                          </p:val>
                                        </p:tav>
                                        <p:tav tm="100000">
                                          <p:val>
                                            <p:strVal val="#ppt_x"/>
                                          </p:val>
                                        </p:tav>
                                      </p:tavLst>
                                    </p:anim>
                                    <p:anim calcmode="lin" valueType="num">
                                      <p:cBhvr>
                                        <p:cTn id="4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sz="quarter" idx="10"/>
          </p:nvPr>
        </p:nvSpPr>
        <p:spPr>
          <a:xfrm>
            <a:off x="364490" y="1338263"/>
            <a:ext cx="11142663" cy="5519737"/>
          </a:xfrm>
        </p:spPr>
        <p:txBody>
          <a:bodyPr/>
          <a:lstStyle/>
          <a:p>
            <a:pPr marL="990600" lvl="1" indent="-533400" eaLnBrk="1" hangingPunct="1">
              <a:defRPr/>
            </a:pPr>
            <a:endParaRPr lang="en-US" altLang="en-US" sz="300" dirty="0" smtClean="0"/>
          </a:p>
          <a:p>
            <a:pPr marL="465138" indent="-334963" eaLnBrk="1" hangingPunct="1">
              <a:defRPr/>
            </a:pPr>
            <a:r>
              <a:rPr lang="en-US" altLang="en-US" sz="2200" b="0" dirty="0" smtClean="0"/>
              <a:t>“A contractual provision specifying in advance the forum in which disputes shall be litigated and the law to be applied is…an almost </a:t>
            </a:r>
            <a:r>
              <a:rPr lang="en-US" altLang="en-US" sz="2200" b="1" i="1" dirty="0" smtClean="0"/>
              <a:t>indispensable precondition to achievement of the orderliness and predictability essential to any international business transaction</a:t>
            </a:r>
            <a:r>
              <a:rPr lang="en-US" altLang="en-US" sz="2200" b="0" dirty="0" smtClean="0"/>
              <a:t>.”</a:t>
            </a:r>
          </a:p>
          <a:p>
            <a:pPr marL="663575" indent="-533400" eaLnBrk="1" hangingPunct="1">
              <a:defRPr/>
            </a:pPr>
            <a:endParaRPr lang="en-US" altLang="en-US" sz="2400" b="0" dirty="0" smtClean="0"/>
          </a:p>
          <a:p>
            <a:pPr marL="663575" indent="-533400" eaLnBrk="1" hangingPunct="1">
              <a:defRPr/>
            </a:pPr>
            <a:endParaRPr lang="en-US" altLang="en-US" sz="1800" b="0" dirty="0"/>
          </a:p>
          <a:p>
            <a:pPr marL="398463" lvl="2" indent="-268288" eaLnBrk="1" hangingPunct="1">
              <a:defRPr/>
            </a:pPr>
            <a:r>
              <a:rPr lang="en-US" altLang="en-US" dirty="0" smtClean="0"/>
              <a:t>Aware of “sensitivity </a:t>
            </a:r>
            <a:r>
              <a:rPr lang="en-US" altLang="en-US" dirty="0"/>
              <a:t>to the </a:t>
            </a:r>
            <a:r>
              <a:rPr lang="en-US" altLang="en-US" dirty="0" smtClean="0"/>
              <a:t>needs </a:t>
            </a:r>
            <a:r>
              <a:rPr lang="en-US" altLang="en-US" dirty="0"/>
              <a:t>of the international commercial system for </a:t>
            </a:r>
            <a:r>
              <a:rPr lang="en-US" altLang="en-US" b="1" i="1" dirty="0"/>
              <a:t>predictability in the resolution of </a:t>
            </a:r>
            <a:r>
              <a:rPr lang="en-US" altLang="en-US" b="1" i="1" dirty="0" smtClean="0"/>
              <a:t>disputes</a:t>
            </a:r>
            <a:r>
              <a:rPr lang="en-US" altLang="en-US" dirty="0" smtClean="0"/>
              <a:t>.”</a:t>
            </a:r>
          </a:p>
          <a:p>
            <a:pPr marL="398463" lvl="2" indent="-268288" eaLnBrk="1" hangingPunct="1">
              <a:defRPr/>
            </a:pPr>
            <a:endParaRPr lang="en-US" altLang="en-US" sz="1400" dirty="0"/>
          </a:p>
          <a:p>
            <a:pPr marL="398463" lvl="2" indent="-268288" eaLnBrk="1" hangingPunct="1">
              <a:defRPr/>
            </a:pPr>
            <a:r>
              <a:rPr lang="en-US" altLang="en-US" dirty="0" smtClean="0"/>
              <a:t>By agreeing to </a:t>
            </a:r>
            <a:r>
              <a:rPr lang="en-US" altLang="en-US" b="1" i="1" dirty="0" smtClean="0"/>
              <a:t>arbitrate statutory claim</a:t>
            </a:r>
            <a:r>
              <a:rPr lang="en-US" altLang="en-US" dirty="0" smtClean="0"/>
              <a:t>, party does not forgo substantive rights and instead “trades the procedures and opportunity for review of the courtroom for the simplicity, informality, and expedition of arbitration”</a:t>
            </a:r>
          </a:p>
          <a:p>
            <a:pPr marL="130175" indent="0" eaLnBrk="1" hangingPunct="1">
              <a:buFont typeface="Wingdings" panose="05000000000000000000" pitchFamily="2" charset="2"/>
              <a:buNone/>
              <a:defRPr/>
            </a:pPr>
            <a:endParaRPr lang="en-US" altLang="en-US" sz="2400" b="0" dirty="0" smtClean="0"/>
          </a:p>
          <a:p>
            <a:pPr marL="663575" indent="-533400" eaLnBrk="1" hangingPunct="1">
              <a:defRPr/>
            </a:pPr>
            <a:endParaRPr lang="en-US" altLang="en-US" sz="2400" b="0" dirty="0"/>
          </a:p>
          <a:p>
            <a:pPr marL="663575" indent="-533400" eaLnBrk="1" hangingPunct="1">
              <a:defRPr/>
            </a:pPr>
            <a:endParaRPr lang="en-US" altLang="en-US" sz="2400" b="0" dirty="0" smtClean="0"/>
          </a:p>
          <a:p>
            <a:pPr marL="663575" indent="-533400" eaLnBrk="1" hangingPunct="1">
              <a:defRPr/>
            </a:pPr>
            <a:endParaRPr lang="en-US" altLang="en-US" sz="2400" b="0" dirty="0" smtClean="0"/>
          </a:p>
          <a:p>
            <a:pPr marL="990600" lvl="1" indent="-533400" eaLnBrk="1" hangingPunct="1">
              <a:defRPr/>
            </a:pPr>
            <a:endParaRPr lang="en-US" altLang="en-US" sz="2200" dirty="0" smtClean="0"/>
          </a:p>
          <a:p>
            <a:pPr marL="990600" lvl="1" indent="-533400" eaLnBrk="1" hangingPunct="1">
              <a:defRPr/>
            </a:pPr>
            <a:endParaRPr lang="en-US" altLang="en-US" sz="100" dirty="0" smtClean="0"/>
          </a:p>
          <a:p>
            <a:pPr marL="1371600" lvl="2" indent="-457200" eaLnBrk="1" hangingPunct="1">
              <a:defRPr/>
            </a:pPr>
            <a:endParaRPr lang="en-US" altLang="en-US" sz="400" dirty="0" smtClean="0"/>
          </a:p>
          <a:p>
            <a:pPr marL="1371600" lvl="2" indent="-457200" eaLnBrk="1" hangingPunct="1">
              <a:defRPr/>
            </a:pPr>
            <a:endParaRPr lang="en-US" altLang="en-US" sz="200" dirty="0" smtClean="0"/>
          </a:p>
        </p:txBody>
      </p:sp>
      <p:sp>
        <p:nvSpPr>
          <p:cNvPr id="5" name="Rectangle 2"/>
          <p:cNvSpPr txBox="1">
            <a:spLocks noChangeArrowheads="1"/>
          </p:cNvSpPr>
          <p:nvPr/>
        </p:nvSpPr>
        <p:spPr bwMode="auto">
          <a:xfrm>
            <a:off x="5458143" y="2668906"/>
            <a:ext cx="5626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339850" indent="-315913">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1681163" indent="-339725">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1383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5955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0527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5099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r" eaLnBrk="1" hangingPunct="1">
              <a:spcBef>
                <a:spcPct val="0"/>
              </a:spcBef>
              <a:buClrTx/>
              <a:buSzTx/>
              <a:buFontTx/>
              <a:buNone/>
            </a:pPr>
            <a:r>
              <a:rPr lang="en-US" altLang="en-US" sz="2000" b="1" i="1" dirty="0" err="1">
                <a:solidFill>
                  <a:srgbClr val="002060"/>
                </a:solidFill>
              </a:rPr>
              <a:t>Scherk</a:t>
            </a:r>
            <a:r>
              <a:rPr lang="en-US" altLang="en-US" sz="2000" b="1" i="1" dirty="0">
                <a:solidFill>
                  <a:srgbClr val="002060"/>
                </a:solidFill>
              </a:rPr>
              <a:t> v Alberto-Culver Co.</a:t>
            </a:r>
            <a:r>
              <a:rPr lang="en-US" altLang="en-US" sz="2000" b="1" dirty="0">
                <a:solidFill>
                  <a:srgbClr val="002060"/>
                </a:solidFill>
              </a:rPr>
              <a:t>, 417 U.S. 506 (1974)</a:t>
            </a:r>
            <a:br>
              <a:rPr lang="en-US" altLang="en-US" sz="2000" b="1" dirty="0">
                <a:solidFill>
                  <a:srgbClr val="002060"/>
                </a:solidFill>
              </a:rPr>
            </a:br>
            <a:endParaRPr lang="en-US" altLang="en-US" sz="2000" b="1" dirty="0">
              <a:solidFill>
                <a:srgbClr val="002060"/>
              </a:solidFill>
            </a:endParaRPr>
          </a:p>
        </p:txBody>
      </p:sp>
      <p:sp>
        <p:nvSpPr>
          <p:cNvPr id="6" name="Rectangle 2"/>
          <p:cNvSpPr txBox="1">
            <a:spLocks noChangeArrowheads="1"/>
          </p:cNvSpPr>
          <p:nvPr/>
        </p:nvSpPr>
        <p:spPr bwMode="auto">
          <a:xfrm>
            <a:off x="5458143" y="5734100"/>
            <a:ext cx="5637213"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1"/>
              </a:buClr>
              <a:buSzPct val="65000"/>
              <a:buFont typeface="Wingdings" panose="05000000000000000000" pitchFamily="2" charset="2"/>
              <a:buChar char="n"/>
              <a:defRPr sz="3000">
                <a:solidFill>
                  <a:schemeClr val="tx1"/>
                </a:solidFill>
                <a:latin typeface="Times New Roman" panose="02020603050405020304" pitchFamily="18" charset="0"/>
                <a:cs typeface="Times New Roman" panose="02020603050405020304" pitchFamily="18" charset="0"/>
              </a:defRPr>
            </a:lvl1pPr>
            <a:lvl2pPr marL="669925" indent="-325438">
              <a:spcBef>
                <a:spcPct val="20000"/>
              </a:spcBef>
              <a:buClr>
                <a:schemeClr val="accent2"/>
              </a:buClr>
              <a:buSzPct val="60000"/>
              <a:buFont typeface="Wingdings" panose="05000000000000000000" pitchFamily="2" charset="2"/>
              <a:buChar char="q"/>
              <a:defRPr sz="2600">
                <a:solidFill>
                  <a:schemeClr val="tx1"/>
                </a:solidFill>
                <a:latin typeface="Times New Roman" panose="02020603050405020304" pitchFamily="18" charset="0"/>
                <a:cs typeface="Times New Roman" panose="02020603050405020304" pitchFamily="18" charset="0"/>
              </a:defRPr>
            </a:lvl2pPr>
            <a:lvl3pPr marL="1022350" indent="-350838">
              <a:spcBef>
                <a:spcPct val="20000"/>
              </a:spcBef>
              <a:buClr>
                <a:schemeClr val="accent1"/>
              </a:buClr>
              <a:buSzPct val="65000"/>
              <a:buFont typeface="Wingdings" panose="05000000000000000000" pitchFamily="2" charset="2"/>
              <a:buChar char="n"/>
              <a:defRPr sz="2200">
                <a:solidFill>
                  <a:schemeClr val="tx1"/>
                </a:solidFill>
                <a:latin typeface="Times New Roman" panose="02020603050405020304" pitchFamily="18" charset="0"/>
                <a:cs typeface="Times New Roman" panose="02020603050405020304" pitchFamily="18" charset="0"/>
              </a:defRPr>
            </a:lvl3pPr>
            <a:lvl4pPr marL="1339850" indent="-315913">
              <a:spcBef>
                <a:spcPct val="20000"/>
              </a:spcBef>
              <a:buClr>
                <a:schemeClr val="accent2"/>
              </a:buClr>
              <a:buSzPct val="70000"/>
              <a:buFont typeface="Wingdings" panose="05000000000000000000" pitchFamily="2" charset="2"/>
              <a:buChar char="q"/>
              <a:defRPr sz="2000">
                <a:solidFill>
                  <a:schemeClr val="tx1"/>
                </a:solidFill>
                <a:latin typeface="Times New Roman" panose="02020603050405020304" pitchFamily="18" charset="0"/>
                <a:cs typeface="Times New Roman" panose="02020603050405020304" pitchFamily="18" charset="0"/>
              </a:defRPr>
            </a:lvl4pPr>
            <a:lvl5pPr marL="1681163" indent="-339725">
              <a:spcBef>
                <a:spcPct val="20000"/>
              </a:spcBef>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5pPr>
            <a:lvl6pPr marL="21383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6pPr>
            <a:lvl7pPr marL="25955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7pPr>
            <a:lvl8pPr marL="30527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8pPr>
            <a:lvl9pPr marL="3509963" indent="-339725"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Times New Roman" panose="02020603050405020304" pitchFamily="18" charset="0"/>
                <a:cs typeface="Times New Roman" panose="02020603050405020304" pitchFamily="18" charset="0"/>
              </a:defRPr>
            </a:lvl9pPr>
          </a:lstStyle>
          <a:p>
            <a:pPr algn="r" eaLnBrk="1" hangingPunct="1">
              <a:spcBef>
                <a:spcPct val="0"/>
              </a:spcBef>
              <a:buClrTx/>
              <a:buSzTx/>
              <a:buFontTx/>
              <a:buNone/>
            </a:pPr>
            <a:r>
              <a:rPr lang="en-US" altLang="en-US" sz="2000" b="1" i="1" dirty="0">
                <a:solidFill>
                  <a:srgbClr val="002060"/>
                </a:solidFill>
              </a:rPr>
              <a:t>Mitsubishi Motors v. Soler</a:t>
            </a:r>
            <a:r>
              <a:rPr lang="en-US" altLang="en-US" sz="2000" b="1" dirty="0">
                <a:solidFill>
                  <a:srgbClr val="002060"/>
                </a:solidFill>
              </a:rPr>
              <a:t>, 473 U.S. 614 (1985)</a:t>
            </a:r>
            <a:br>
              <a:rPr lang="en-US" altLang="en-US" sz="2000" b="1" dirty="0">
                <a:solidFill>
                  <a:srgbClr val="002060"/>
                </a:solidFill>
              </a:rPr>
            </a:br>
            <a:endParaRPr lang="en-US" altLang="en-US" sz="2000" b="1" dirty="0">
              <a:solidFill>
                <a:srgbClr val="002060"/>
              </a:solidFill>
            </a:endParaRPr>
          </a:p>
        </p:txBody>
      </p:sp>
      <p:sp>
        <p:nvSpPr>
          <p:cNvPr id="7" name="Slide Number Placeholder 6"/>
          <p:cNvSpPr>
            <a:spLocks noGrp="1"/>
          </p:cNvSpPr>
          <p:nvPr>
            <p:ph type="sldNum" sz="quarter" idx="4"/>
          </p:nvPr>
        </p:nvSpPr>
        <p:spPr/>
        <p:txBody>
          <a:bodyPr/>
          <a:lstStyle/>
          <a:p>
            <a:r>
              <a:rPr lang="en-US" dirty="0" smtClean="0"/>
              <a:t>-</a:t>
            </a:r>
            <a:fld id="{9066CA1A-F649-4A90-A78B-26FF351A1AF2}" type="slidenum">
              <a:rPr lang="en-US" smtClean="0"/>
              <a:t>9</a:t>
            </a:fld>
            <a:r>
              <a:rPr lang="en-US" dirty="0" smtClean="0"/>
              <a:t>-</a:t>
            </a:r>
            <a:endParaRPr lang="en-US" dirty="0"/>
          </a:p>
        </p:txBody>
      </p:sp>
      <p:sp>
        <p:nvSpPr>
          <p:cNvPr id="8" name="Title 1"/>
          <p:cNvSpPr>
            <a:spLocks noGrp="1"/>
          </p:cNvSpPr>
          <p:nvPr>
            <p:ph type="title"/>
          </p:nvPr>
        </p:nvSpPr>
        <p:spPr>
          <a:xfrm>
            <a:off x="485600" y="119993"/>
            <a:ext cx="8241306" cy="888868"/>
          </a:xfrm>
        </p:spPr>
        <p:txBody>
          <a:bodyPr/>
          <a:lstStyle/>
          <a:p>
            <a:r>
              <a:rPr lang="en-GB" altLang="en-US" dirty="0" smtClean="0">
                <a:solidFill>
                  <a:schemeClr val="tx1"/>
                </a:solidFill>
              </a:rPr>
              <a:t>US Supreme Court</a:t>
            </a:r>
            <a:endParaRPr lang="en-US" dirty="0">
              <a:solidFill>
                <a:schemeClr val="tx1"/>
              </a:solidFill>
            </a:endParaRPr>
          </a:p>
        </p:txBody>
      </p:sp>
    </p:spTree>
    <p:extLst>
      <p:ext uri="{BB962C8B-B14F-4D97-AF65-F5344CB8AC3E}">
        <p14:creationId xmlns:p14="http://schemas.microsoft.com/office/powerpoint/2010/main" val="4122762149"/>
      </p:ext>
    </p:extLst>
  </p:cSld>
  <p:clrMapOvr>
    <a:masterClrMapping/>
  </p:clrMapOvr>
  <p:timing>
    <p:tnLst>
      <p:par>
        <p:cTn id="1" dur="indefinite" restart="never" nodeType="tmRoot"/>
      </p:par>
    </p:tnLst>
  </p:timing>
</p:sld>
</file>

<file path=ppt/theme/theme1.xml><?xml version="1.0" encoding="utf-8"?>
<a:theme xmlns:a="http://schemas.openxmlformats.org/drawingml/2006/main" name="Duane Morris Bullets Template">
  <a:themeElements>
    <a:clrScheme name="Duane Morris Custom Colors">
      <a:dk1>
        <a:srgbClr val="203C6A"/>
      </a:dk1>
      <a:lt1>
        <a:srgbClr val="FFFFFF"/>
      </a:lt1>
      <a:dk2>
        <a:srgbClr val="588008"/>
      </a:dk2>
      <a:lt2>
        <a:srgbClr val="BFBFBF"/>
      </a:lt2>
      <a:accent1>
        <a:srgbClr val="203C6A"/>
      </a:accent1>
      <a:accent2>
        <a:srgbClr val="588008"/>
      </a:accent2>
      <a:accent3>
        <a:srgbClr val="203C6A"/>
      </a:accent3>
      <a:accent4>
        <a:srgbClr val="588008"/>
      </a:accent4>
      <a:accent5>
        <a:srgbClr val="203C6A"/>
      </a:accent5>
      <a:accent6>
        <a:srgbClr val="C1D1B6"/>
      </a:accent6>
      <a:hlink>
        <a:srgbClr val="203C6A"/>
      </a:hlink>
      <a:folHlink>
        <a:srgbClr val="FFFFFF"/>
      </a:folHlink>
    </a:clrScheme>
    <a:fontScheme name="Default Design">
      <a:majorFont>
        <a:latin typeface="Adobe Heiti Std R"/>
        <a:ea typeface=""/>
        <a:cs typeface=""/>
      </a:majorFont>
      <a:minorFont>
        <a:latin typeface="Adobe Heiti Std 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0 DM Presentation Template - Standard Size.potx" id="{8F05D455-59CD-42C2-934B-01DFCB9C3CB7}" vid="{581D91B2-55B3-4D40-8E2C-4EC322943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DM_PPT_Standard_Size</Template>
  <TotalTime>7990</TotalTime>
  <Words>2332</Words>
  <Application>Microsoft Office PowerPoint</Application>
  <PresentationFormat>Widescreen</PresentationFormat>
  <Paragraphs>427</Paragraphs>
  <Slides>27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Adobe Heiti Std R</vt:lpstr>
      <vt:lpstr>Arial</vt:lpstr>
      <vt:lpstr>Calibri</vt:lpstr>
      <vt:lpstr>Garamond</vt:lpstr>
      <vt:lpstr>Times New Roman</vt:lpstr>
      <vt:lpstr>Wingdings</vt:lpstr>
      <vt:lpstr>Duane Morris Bullets Template</vt:lpstr>
      <vt:lpstr>Exercising Opportunities for Control in  International Arbitration </vt:lpstr>
      <vt:lpstr>Exercising Opportunities for Control in  International Arbitration </vt:lpstr>
      <vt:lpstr>Agenda</vt:lpstr>
      <vt:lpstr>Dispute Resolution – Opportunity to Exercise “Practical and Fair Control”</vt:lpstr>
      <vt:lpstr>Globalization 3.0</vt:lpstr>
      <vt:lpstr>Flat-World Political Science 101</vt:lpstr>
      <vt:lpstr>Risks</vt:lpstr>
      <vt:lpstr>Extension of Transactional Skills into Dispute Resolution</vt:lpstr>
      <vt:lpstr>US Supreme Court</vt:lpstr>
      <vt:lpstr> Federal First Circuit (Boston, Northeast, Puerto Rico)</vt:lpstr>
      <vt:lpstr>PowerPoint Presentation</vt:lpstr>
      <vt:lpstr>Dispute Resolution Design - Arbitration</vt:lpstr>
      <vt:lpstr>Advice to corporate/commercial lawyers?</vt:lpstr>
      <vt:lpstr>Arbitration clause</vt:lpstr>
      <vt:lpstr>PowerPoint Presentation</vt:lpstr>
      <vt:lpstr>Arbitration features</vt:lpstr>
      <vt:lpstr>Hypo: Dispute Between Life Sciences Companies</vt:lpstr>
      <vt:lpstr>Arbitrability of Patent Disputes</vt:lpstr>
      <vt:lpstr>License Agreement</vt:lpstr>
      <vt:lpstr>Patentability – 35 USC §101 (patent eligible subject matter)</vt:lpstr>
      <vt:lpstr>Hypo: Dispute Between Life Sciences Companies</vt:lpstr>
      <vt:lpstr>Applicable law and Phased Approach</vt:lpstr>
      <vt:lpstr>Two key moments/points to address possibilities</vt:lpstr>
      <vt:lpstr>Hypo: Dispute Between Life Sciences Companies</vt:lpstr>
      <vt:lpstr>Hypo: Dispute Between Life Sciences Companies</vt:lpstr>
      <vt:lpstr>Summary – Incentives for Parties</vt:lpstr>
      <vt:lpstr>  Q &amp; A Session  Thank You  Look for upcoming programs at https://www.ciarbnab.com/</vt:lpstr>
    </vt:vector>
  </TitlesOfParts>
  <Company>Duane Morris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Tanya Frederick</dc:creator>
  <cp:lastModifiedBy>Christopher S. Gibson</cp:lastModifiedBy>
  <cp:revision>57</cp:revision>
  <dcterms:created xsi:type="dcterms:W3CDTF">2020-04-07T00:22:39Z</dcterms:created>
  <dcterms:modified xsi:type="dcterms:W3CDTF">2020-07-08T17:27:53Z</dcterms:modified>
</cp:coreProperties>
</file>